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45"/>
  </p:notesMasterIdLst>
  <p:handoutMasterIdLst>
    <p:handoutMasterId r:id="rId46"/>
  </p:handoutMasterIdLst>
  <p:sldIdLst>
    <p:sldId id="329" r:id="rId2"/>
    <p:sldId id="328" r:id="rId3"/>
    <p:sldId id="590" r:id="rId4"/>
    <p:sldId id="552" r:id="rId5"/>
    <p:sldId id="554" r:id="rId6"/>
    <p:sldId id="555" r:id="rId7"/>
    <p:sldId id="556" r:id="rId8"/>
    <p:sldId id="591" r:id="rId9"/>
    <p:sldId id="557" r:id="rId10"/>
    <p:sldId id="558" r:id="rId11"/>
    <p:sldId id="559" r:id="rId12"/>
    <p:sldId id="560" r:id="rId13"/>
    <p:sldId id="561" r:id="rId14"/>
    <p:sldId id="562" r:id="rId15"/>
    <p:sldId id="563" r:id="rId16"/>
    <p:sldId id="564" r:id="rId17"/>
    <p:sldId id="565" r:id="rId18"/>
    <p:sldId id="566" r:id="rId19"/>
    <p:sldId id="567" r:id="rId20"/>
    <p:sldId id="568" r:id="rId21"/>
    <p:sldId id="569" r:id="rId22"/>
    <p:sldId id="570" r:id="rId23"/>
    <p:sldId id="571" r:id="rId24"/>
    <p:sldId id="572" r:id="rId25"/>
    <p:sldId id="573" r:id="rId26"/>
    <p:sldId id="593" r:id="rId27"/>
    <p:sldId id="574" r:id="rId28"/>
    <p:sldId id="575" r:id="rId29"/>
    <p:sldId id="576" r:id="rId30"/>
    <p:sldId id="577" r:id="rId31"/>
    <p:sldId id="578" r:id="rId32"/>
    <p:sldId id="579" r:id="rId33"/>
    <p:sldId id="580" r:id="rId34"/>
    <p:sldId id="581" r:id="rId35"/>
    <p:sldId id="582" r:id="rId36"/>
    <p:sldId id="583" r:id="rId37"/>
    <p:sldId id="584" r:id="rId38"/>
    <p:sldId id="594" r:id="rId39"/>
    <p:sldId id="585" r:id="rId40"/>
    <p:sldId id="586" r:id="rId41"/>
    <p:sldId id="587" r:id="rId42"/>
    <p:sldId id="588" r:id="rId43"/>
    <p:sldId id="589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784C"/>
    <a:srgbClr val="8C146D"/>
    <a:srgbClr val="415783"/>
    <a:srgbClr val="FFFF99"/>
    <a:srgbClr val="9933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5048" autoAdjust="0"/>
  </p:normalViewPr>
  <p:slideViewPr>
    <p:cSldViewPr>
      <p:cViewPr varScale="1">
        <p:scale>
          <a:sx n="104" d="100"/>
          <a:sy n="104" d="100"/>
        </p:scale>
        <p:origin x="172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828" y="90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pPr/>
              <a:t>2019-08-20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2019-08-20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250C10B-68E1-4411-8A96-8886051D4AB2}"/>
              </a:ext>
            </a:extLst>
          </p:cNvPr>
          <p:cNvSpPr/>
          <p:nvPr userDrawn="1"/>
        </p:nvSpPr>
        <p:spPr>
          <a:xfrm>
            <a:off x="0" y="4854575"/>
            <a:ext cx="9144000" cy="2003425"/>
          </a:xfrm>
          <a:prstGeom prst="rect">
            <a:avLst/>
          </a:prstGeom>
          <a:solidFill>
            <a:srgbClr val="12734E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2" name="제목 13">
            <a:extLst>
              <a:ext uri="{FF2B5EF4-FFF2-40B4-BE49-F238E27FC236}">
                <a16:creationId xmlns:a16="http://schemas.microsoft.com/office/drawing/2014/main" id="{891C8F4A-B77D-4CC4-A87D-CE8486EE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60" y="5265122"/>
            <a:ext cx="8229600" cy="1332230"/>
          </a:xfrm>
          <a:ln>
            <a:noFill/>
          </a:ln>
        </p:spPr>
        <p:txBody>
          <a:bodyPr>
            <a:normAutofit/>
          </a:bodyPr>
          <a:lstStyle>
            <a:lvl1pPr algn="l">
              <a:defRPr sz="3200" b="1" spc="-15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0727E4-5A28-4C1F-9BF7-7A323C2049BF}"/>
              </a:ext>
            </a:extLst>
          </p:cNvPr>
          <p:cNvSpPr txBox="1"/>
          <p:nvPr userDrawn="1"/>
        </p:nvSpPr>
        <p:spPr>
          <a:xfrm>
            <a:off x="353347" y="2844707"/>
            <a:ext cx="6705745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5400" b="1" spc="-150" dirty="0">
                <a:solidFill>
                  <a:srgbClr val="12734E"/>
                </a:solidFill>
              </a:rPr>
              <a:t>모두를 위한 </a:t>
            </a:r>
            <a:endParaRPr lang="en-US" altLang="ko-KR" sz="5400" b="1" spc="-150" dirty="0">
              <a:solidFill>
                <a:srgbClr val="12734E"/>
              </a:solidFill>
            </a:endParaRPr>
          </a:p>
          <a:p>
            <a:r>
              <a:rPr lang="en-US" altLang="ko-KR" sz="5400" b="1" spc="-150" dirty="0">
                <a:solidFill>
                  <a:srgbClr val="12734E"/>
                </a:solidFill>
              </a:rPr>
              <a:t>R </a:t>
            </a:r>
            <a:r>
              <a:rPr lang="ko-KR" altLang="en-US" sz="5400" b="1" spc="-150" dirty="0">
                <a:solidFill>
                  <a:srgbClr val="12734E"/>
                </a:solidFill>
              </a:rPr>
              <a:t>데이터 분석 입문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58890E-4C0D-4D51-9540-196C965B97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5" y="1430046"/>
            <a:ext cx="2698641" cy="3118429"/>
          </a:xfrm>
          <a:prstGeom prst="rect">
            <a:avLst/>
          </a:prstGeom>
        </p:spPr>
      </p:pic>
      <p:pic>
        <p:nvPicPr>
          <p:cNvPr id="16" name="Picture 4" descr="C:\Users\김현용\Desktop\제호.jpg">
            <a:extLst>
              <a:ext uri="{FF2B5EF4-FFF2-40B4-BE49-F238E27FC236}">
                <a16:creationId xmlns:a16="http://schemas.microsoft.com/office/drawing/2014/main" id="{B8069241-CF8B-4A94-83DE-797D7FE193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70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12734E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rgbClr val="12734E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4824C2B9-03DC-4A6D-8F5B-D008C6A4D3CD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9A5F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00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저작권 안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8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2727" y="5928484"/>
            <a:ext cx="1591200" cy="247520"/>
          </a:xfrm>
          <a:prstGeom prst="rect">
            <a:avLst/>
          </a:prstGeom>
          <a:noFill/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2AA4C137-8762-41ED-8191-4BF4FDA2015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2452" y="674036"/>
            <a:ext cx="7991475" cy="35296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3200" b="1" u="sng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Chapter 13. </a:t>
            </a:r>
            <a:r>
              <a:rPr lang="ko-KR" altLang="en-US" sz="3200" b="1" u="sng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데이터 분석 사례</a:t>
            </a:r>
            <a:endParaRPr lang="en-US" altLang="ko-KR" sz="3200" b="1" u="sng" spc="-150" dirty="0">
              <a:solidFill>
                <a:srgbClr val="12734E"/>
              </a:solidFill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endParaRPr lang="en-US" altLang="ko-KR" sz="2400" b="1" spc="-150" dirty="0">
              <a:solidFill>
                <a:srgbClr val="12734E"/>
              </a:solidFill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   01. </a:t>
            </a:r>
            <a:r>
              <a:rPr lang="ko-KR" altLang="en-US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분석 대상 데이터 준비</a:t>
            </a:r>
            <a:endParaRPr lang="en-US" altLang="ko-KR" sz="2400" b="1" spc="-150" dirty="0">
              <a:solidFill>
                <a:srgbClr val="12734E"/>
              </a:solidFill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   02. </a:t>
            </a:r>
            <a:r>
              <a:rPr lang="ko-KR" altLang="en-US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데이터 탐색</a:t>
            </a:r>
            <a:endParaRPr lang="en-US" altLang="ko-KR" sz="2400" b="1" spc="-150" dirty="0">
              <a:solidFill>
                <a:srgbClr val="12734E"/>
              </a:solidFill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   03. </a:t>
            </a:r>
            <a:r>
              <a:rPr lang="ko-KR" altLang="en-US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기간별 분석</a:t>
            </a:r>
            <a:endParaRPr lang="en-US" altLang="ko-KR" sz="2400" b="1" spc="-150" dirty="0">
              <a:solidFill>
                <a:srgbClr val="12734E"/>
              </a:solidFill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   04. </a:t>
            </a:r>
            <a:r>
              <a:rPr lang="ko-KR" altLang="en-US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역삼</a:t>
            </a:r>
            <a:r>
              <a:rPr lang="en-US" altLang="ko-KR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동 상권 분석</a:t>
            </a:r>
            <a:endParaRPr lang="en-US" altLang="ko-KR" sz="2400" b="1" spc="-150" dirty="0">
              <a:solidFill>
                <a:srgbClr val="12734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240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/43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52285" y="35744"/>
            <a:ext cx="7785100" cy="474662"/>
          </a:xfrm>
        </p:spPr>
        <p:txBody>
          <a:bodyPr>
            <a:noAutofit/>
          </a:bodyPr>
          <a:lstStyle>
            <a:lvl1pPr algn="l">
              <a:defRPr sz="2000" b="1" spc="-100" baseline="0">
                <a:solidFill>
                  <a:srgbClr val="4F784C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440">
            <a:extLst>
              <a:ext uri="{FF2B5EF4-FFF2-40B4-BE49-F238E27FC236}">
                <a16:creationId xmlns:a16="http://schemas.microsoft.com/office/drawing/2014/main" id="{831AE5D0-6544-4F3D-8F08-3988C0280CB4}"/>
              </a:ext>
            </a:extLst>
          </p:cNvPr>
          <p:cNvSpPr>
            <a:spLocks noChangeArrowheads="1"/>
          </p:cNvSpPr>
          <p:nvPr userDrawn="1"/>
        </p:nvSpPr>
        <p:spPr bwMode="invGray">
          <a:xfrm flipV="1">
            <a:off x="0" y="533399"/>
            <a:ext cx="9144000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59DB4054-5931-4E49-BF04-B8D35B168B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1551" y="909435"/>
            <a:ext cx="8370929" cy="5624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solidFill>
                  <a:srgbClr val="437361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92D050"/>
                </a:solidFill>
              </a:defRPr>
            </a:lvl2pPr>
            <a:lvl3pPr marL="1200150" indent="-285750">
              <a:buFont typeface="Wingdings" panose="05000000000000000000" pitchFamily="2" charset="2"/>
              <a:buChar char="§"/>
              <a:defRPr sz="1400"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38230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/43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D4054ABA-CA9F-4DF7-94A3-0F155D3918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6535" y="774420"/>
            <a:ext cx="8370929" cy="5624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solidFill>
                  <a:srgbClr val="437361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92D050"/>
                </a:solidFill>
              </a:defRPr>
            </a:lvl2pPr>
            <a:lvl3pPr marL="1200150" indent="-285750">
              <a:buFont typeface="Wingdings" panose="05000000000000000000" pitchFamily="2" charset="2"/>
              <a:buChar char="§"/>
              <a:defRPr sz="1400"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7" name="제목 9">
            <a:extLst>
              <a:ext uri="{FF2B5EF4-FFF2-40B4-BE49-F238E27FC236}">
                <a16:creationId xmlns:a16="http://schemas.microsoft.com/office/drawing/2014/main" id="{FDEFBDDB-B352-4852-9C45-8785FF5EF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1600" b="1" spc="-100" baseline="0">
                <a:solidFill>
                  <a:srgbClr val="C00000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여기서 잠깐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80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127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rgbClr val="12734E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rgbClr val="12734E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3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2019 </a:t>
            </a:r>
            <a:r>
              <a:rPr lang="en-US" altLang="ko-KR" sz="1100" b="1" dirty="0" err="1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Hanbit</a:t>
            </a: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66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1F458D1-4ECC-4CAE-8F2D-89819817AE69}"/>
              </a:ext>
            </a:extLst>
          </p:cNvPr>
          <p:cNvSpPr/>
          <p:nvPr/>
        </p:nvSpPr>
        <p:spPr>
          <a:xfrm flipV="1">
            <a:off x="0" y="6128586"/>
            <a:ext cx="9144000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/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1" name="그림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189" y="360363"/>
            <a:ext cx="1059872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3457" y="414531"/>
            <a:ext cx="2826261" cy="260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087" y="3429802"/>
            <a:ext cx="4913938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13">
            <a:extLst>
              <a:ext uri="{FF2B5EF4-FFF2-40B4-BE49-F238E27FC236}">
                <a16:creationId xmlns:a16="http://schemas.microsoft.com/office/drawing/2014/main" id="{F22CECF2-C3E0-4E93-AFDA-E687302D045B}"/>
              </a:ext>
            </a:extLst>
          </p:cNvPr>
          <p:cNvSpPr txBox="1">
            <a:spLocks/>
          </p:cNvSpPr>
          <p:nvPr/>
        </p:nvSpPr>
        <p:spPr bwMode="auto">
          <a:xfrm>
            <a:off x="323850" y="5373018"/>
            <a:ext cx="29464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+mj-ea"/>
              </a:rPr>
              <a:t>감사합니다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</a:rPr>
              <a:t>.</a:t>
            </a:r>
            <a:endParaRPr lang="ko-KR" altLang="en-US" sz="2000" b="1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008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2019-08-20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35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24" r:id="rId2"/>
    <p:sldLayoutId id="2147483717" r:id="rId3"/>
    <p:sldLayoutId id="2147483719" r:id="rId4"/>
    <p:sldLayoutId id="2147483722" r:id="rId5"/>
    <p:sldLayoutId id="2147483723" r:id="rId6"/>
    <p:sldLayoutId id="2147483721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16360" y="5265122"/>
            <a:ext cx="8229600" cy="1332230"/>
          </a:xfrm>
        </p:spPr>
        <p:txBody>
          <a:bodyPr/>
          <a:lstStyle/>
          <a:p>
            <a:r>
              <a:rPr lang="en-US" altLang="ko-KR" dirty="0"/>
              <a:t>Chapter 13 </a:t>
            </a:r>
            <a:r>
              <a:rPr lang="ko-KR" altLang="en-US" dirty="0"/>
              <a:t>데이터분석 사례</a:t>
            </a:r>
          </a:p>
        </p:txBody>
      </p:sp>
    </p:spTree>
    <p:extLst>
      <p:ext uri="{BB962C8B-B14F-4D97-AF65-F5344CB8AC3E}">
        <p14:creationId xmlns:p14="http://schemas.microsoft.com/office/powerpoint/2010/main" val="250776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탐색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E78428-B4A4-417F-AAEA-8908068EDE27}"/>
              </a:ext>
            </a:extLst>
          </p:cNvPr>
          <p:cNvSpPr/>
          <p:nvPr/>
        </p:nvSpPr>
        <p:spPr>
          <a:xfrm>
            <a:off x="795019" y="731274"/>
            <a:ext cx="7443269" cy="607567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4360B-2B13-4A0A-9955-84BD00269A50}"/>
              </a:ext>
            </a:extLst>
          </p:cNvPr>
          <p:cNvSpPr txBox="1"/>
          <p:nvPr/>
        </p:nvSpPr>
        <p:spPr>
          <a:xfrm>
            <a:off x="1025030" y="1014511"/>
            <a:ext cx="709394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store.level_1</a:t>
            </a:r>
          </a:p>
          <a:p>
            <a:r>
              <a:rPr lang="en-US" altLang="ko-KR" sz="1600" dirty="0"/>
              <a:t>names(store.level_1)[2] = c("count")</a:t>
            </a:r>
          </a:p>
          <a:p>
            <a:r>
              <a:rPr lang="en-US" altLang="ko-KR" sz="1600" dirty="0" err="1"/>
              <a:t>ggplot</a:t>
            </a:r>
            <a:r>
              <a:rPr lang="en-US" altLang="ko-KR" sz="1600" dirty="0"/>
              <a:t>(store.level_1, </a:t>
            </a:r>
            <a:r>
              <a:rPr lang="en-US" altLang="ko-KR" sz="1600" dirty="0" err="1"/>
              <a:t>aes</a:t>
            </a:r>
            <a:r>
              <a:rPr lang="en-US" altLang="ko-KR" sz="1600" dirty="0"/>
              <a:t>(x=</a:t>
            </a:r>
            <a:r>
              <a:rPr lang="ko-KR" altLang="en-US" sz="1600" dirty="0"/>
              <a:t>대분류</a:t>
            </a:r>
            <a:r>
              <a:rPr lang="en-US" altLang="ko-KR" sz="1600" dirty="0"/>
              <a:t>, y=count))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geom_bar</a:t>
            </a:r>
            <a:r>
              <a:rPr lang="en-US" altLang="ko-KR" sz="1600" dirty="0"/>
              <a:t>(stat="identity", width=0.7, fill="</a:t>
            </a:r>
            <a:r>
              <a:rPr lang="en-US" altLang="ko-KR" sz="1600" dirty="0" err="1"/>
              <a:t>steelblue</a:t>
            </a:r>
            <a:r>
              <a:rPr lang="en-US" altLang="ko-KR" sz="1600" dirty="0"/>
              <a:t>")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ggtitle</a:t>
            </a:r>
            <a:r>
              <a:rPr lang="en-US" altLang="ko-KR" sz="1600" dirty="0"/>
              <a:t>("</a:t>
            </a:r>
            <a:r>
              <a:rPr lang="ko-KR" altLang="en-US" sz="1600" dirty="0"/>
              <a:t>업종별 </a:t>
            </a:r>
            <a:r>
              <a:rPr lang="ko-KR" altLang="en-US" sz="1600" dirty="0" err="1"/>
              <a:t>점포수</a:t>
            </a:r>
            <a:r>
              <a:rPr lang="en-US" altLang="ko-KR" sz="1600" dirty="0"/>
              <a:t>") +</a:t>
            </a:r>
          </a:p>
          <a:p>
            <a:r>
              <a:rPr lang="en-US" altLang="ko-KR" sz="1600" dirty="0"/>
              <a:t> theme(</a:t>
            </a:r>
            <a:r>
              <a:rPr lang="en-US" altLang="ko-KR" sz="1600" dirty="0" err="1"/>
              <a:t>plot.title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element_text</a:t>
            </a:r>
            <a:r>
              <a:rPr lang="en-US" altLang="ko-KR" sz="1600" dirty="0"/>
              <a:t>(color="black", size=14, face="bold"))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구별 </a:t>
            </a:r>
            <a:r>
              <a:rPr lang="ko-KR" altLang="en-US" sz="1600" dirty="0" err="1">
                <a:solidFill>
                  <a:srgbClr val="4F784C"/>
                </a:solidFill>
              </a:rPr>
              <a:t>점포수</a:t>
            </a:r>
            <a:endParaRPr lang="ko-KR" altLang="en-US" sz="1600" dirty="0">
              <a:solidFill>
                <a:srgbClr val="4F784C"/>
              </a:solidFill>
            </a:endParaRPr>
          </a:p>
          <a:p>
            <a:r>
              <a:rPr lang="en-US" altLang="ko-KR" sz="1600" dirty="0" err="1"/>
              <a:t>store.region</a:t>
            </a:r>
            <a:r>
              <a:rPr lang="en-US" altLang="ko-KR" sz="1600" dirty="0"/>
              <a:t> &lt;- aggregate(ds.201712[,1],</a:t>
            </a:r>
          </a:p>
          <a:p>
            <a:r>
              <a:rPr lang="en-US" altLang="ko-KR" sz="1600" dirty="0"/>
              <a:t>	 by=list(</a:t>
            </a:r>
            <a:r>
              <a:rPr lang="ko-KR" altLang="en-US" sz="1600" dirty="0" err="1"/>
              <a:t>구이름</a:t>
            </a:r>
            <a:r>
              <a:rPr lang="en-US" altLang="ko-KR" sz="1600" dirty="0"/>
              <a:t>=ds.201712$</a:t>
            </a:r>
            <a:r>
              <a:rPr lang="ko-KR" altLang="en-US" sz="1600" dirty="0" err="1"/>
              <a:t>시군구명</a:t>
            </a:r>
            <a:r>
              <a:rPr lang="en-US" altLang="ko-KR" sz="1600" dirty="0"/>
              <a:t>),</a:t>
            </a:r>
          </a:p>
          <a:p>
            <a:r>
              <a:rPr lang="en-US" altLang="ko-KR" sz="1600" dirty="0"/>
              <a:t>	 FUN=length)</a:t>
            </a:r>
          </a:p>
          <a:p>
            <a:r>
              <a:rPr lang="en-US" altLang="ko-KR" sz="1600" dirty="0" err="1"/>
              <a:t>store.region</a:t>
            </a:r>
            <a:endParaRPr lang="en-US" altLang="ko-KR" sz="1600" dirty="0"/>
          </a:p>
          <a:p>
            <a:r>
              <a:rPr lang="en-US" altLang="ko-KR" sz="1600" dirty="0"/>
              <a:t>names(</a:t>
            </a:r>
            <a:r>
              <a:rPr lang="en-US" altLang="ko-KR" sz="1600" dirty="0" err="1"/>
              <a:t>store.region</a:t>
            </a:r>
            <a:r>
              <a:rPr lang="en-US" altLang="ko-KR" sz="1600" dirty="0"/>
              <a:t>)[2] = c("count")</a:t>
            </a:r>
          </a:p>
          <a:p>
            <a:r>
              <a:rPr lang="en-US" altLang="ko-KR" sz="1600" dirty="0"/>
              <a:t>names(</a:t>
            </a:r>
            <a:r>
              <a:rPr lang="en-US" altLang="ko-KR" sz="1600" dirty="0" err="1"/>
              <a:t>store.region</a:t>
            </a:r>
            <a:r>
              <a:rPr lang="en-US" altLang="ko-KR" sz="1600" dirty="0"/>
              <a:t>)[2] = c("count")</a:t>
            </a:r>
          </a:p>
          <a:p>
            <a:r>
              <a:rPr lang="en-US" altLang="ko-KR" sz="1600" dirty="0" err="1"/>
              <a:t>ggplot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store.region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aes</a:t>
            </a:r>
            <a:r>
              <a:rPr lang="en-US" altLang="ko-KR" sz="1600" dirty="0"/>
              <a:t>(x=</a:t>
            </a:r>
            <a:r>
              <a:rPr lang="ko-KR" altLang="en-US" sz="1600" dirty="0" err="1"/>
              <a:t>구이름</a:t>
            </a:r>
            <a:r>
              <a:rPr lang="en-US" altLang="ko-KR" sz="1600" dirty="0"/>
              <a:t>, y=count))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geom_bar</a:t>
            </a:r>
            <a:r>
              <a:rPr lang="en-US" altLang="ko-KR" sz="1600" dirty="0"/>
              <a:t>(stat="identity", width=0.7, fill="</a:t>
            </a:r>
            <a:r>
              <a:rPr lang="en-US" altLang="ko-KR" sz="1600" dirty="0" err="1"/>
              <a:t>steelblue</a:t>
            </a:r>
            <a:r>
              <a:rPr lang="en-US" altLang="ko-KR" sz="1600" dirty="0"/>
              <a:t>")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ggtitle</a:t>
            </a:r>
            <a:r>
              <a:rPr lang="en-US" altLang="ko-KR" sz="1600" dirty="0"/>
              <a:t>("</a:t>
            </a:r>
            <a:r>
              <a:rPr lang="ko-KR" altLang="en-US" sz="1600" dirty="0"/>
              <a:t>구별 </a:t>
            </a:r>
            <a:r>
              <a:rPr lang="ko-KR" altLang="en-US" sz="1600" dirty="0" err="1"/>
              <a:t>점포수</a:t>
            </a:r>
            <a:r>
              <a:rPr lang="en-US" altLang="ko-KR" sz="1600" dirty="0"/>
              <a:t>") +</a:t>
            </a:r>
          </a:p>
          <a:p>
            <a:r>
              <a:rPr lang="en-US" altLang="ko-KR" sz="1600" dirty="0"/>
              <a:t>theme(</a:t>
            </a:r>
            <a:r>
              <a:rPr lang="en-US" altLang="ko-KR" sz="1600" dirty="0" err="1"/>
              <a:t>plot.title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element_text</a:t>
            </a:r>
            <a:r>
              <a:rPr lang="en-US" altLang="ko-KR" sz="1600" dirty="0"/>
              <a:t>(color="black", size=14, face="bold"),</a:t>
            </a:r>
          </a:p>
          <a:p>
            <a:r>
              <a:rPr lang="en-US" altLang="ko-KR" sz="1600" dirty="0"/>
              <a:t> 	</a:t>
            </a:r>
            <a:r>
              <a:rPr lang="en-US" altLang="ko-KR" sz="1600" dirty="0" err="1"/>
              <a:t>axis.text.x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element_text</a:t>
            </a:r>
            <a:r>
              <a:rPr lang="en-US" altLang="ko-KR" sz="1600" dirty="0"/>
              <a:t>(angle = 45))</a:t>
            </a:r>
          </a:p>
          <a:p>
            <a:r>
              <a:rPr lang="en-US" altLang="ko-KR" sz="1600" dirty="0" err="1"/>
              <a:t>store.region.loc</a:t>
            </a:r>
            <a:r>
              <a:rPr lang="en-US" altLang="ko-KR" sz="1600" dirty="0"/>
              <a:t> &lt;- aggregate(ds.201712[,c("</a:t>
            </a:r>
            <a:r>
              <a:rPr lang="ko-KR" altLang="en-US" sz="1600" dirty="0"/>
              <a:t>경도</a:t>
            </a:r>
            <a:r>
              <a:rPr lang="en-US" altLang="ko-KR" sz="1600" dirty="0"/>
              <a:t>","</a:t>
            </a:r>
            <a:r>
              <a:rPr lang="ko-KR" altLang="en-US" sz="1600" dirty="0"/>
              <a:t>위도</a:t>
            </a:r>
            <a:r>
              <a:rPr lang="en-US" altLang="ko-KR" sz="1600" dirty="0"/>
              <a:t>")],</a:t>
            </a:r>
          </a:p>
          <a:p>
            <a:r>
              <a:rPr lang="en-US" altLang="ko-KR" sz="1600" dirty="0"/>
              <a:t>	 	by=list(</a:t>
            </a:r>
            <a:r>
              <a:rPr lang="ko-KR" altLang="en-US" sz="1600" dirty="0" err="1"/>
              <a:t>구이름</a:t>
            </a:r>
            <a:r>
              <a:rPr lang="en-US" altLang="ko-KR" sz="1600" dirty="0"/>
              <a:t>=ds.201712$</a:t>
            </a:r>
            <a:r>
              <a:rPr lang="ko-KR" altLang="en-US" sz="1600" dirty="0" err="1"/>
              <a:t>시군구명</a:t>
            </a:r>
            <a:r>
              <a:rPr lang="en-US" altLang="ko-KR" sz="1600" dirty="0"/>
              <a:t>),</a:t>
            </a:r>
          </a:p>
          <a:p>
            <a:r>
              <a:rPr lang="en-US" altLang="ko-KR" sz="1600" dirty="0"/>
              <a:t> 		FUN=mean)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8889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탐색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E78428-B4A4-417F-AAEA-8908068EDE27}"/>
              </a:ext>
            </a:extLst>
          </p:cNvPr>
          <p:cNvSpPr/>
          <p:nvPr/>
        </p:nvSpPr>
        <p:spPr>
          <a:xfrm>
            <a:off x="795019" y="731275"/>
            <a:ext cx="7443269" cy="4807552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4360B-2B13-4A0A-9955-84BD00269A50}"/>
              </a:ext>
            </a:extLst>
          </p:cNvPr>
          <p:cNvSpPr txBox="1"/>
          <p:nvPr/>
        </p:nvSpPr>
        <p:spPr>
          <a:xfrm>
            <a:off x="1025030" y="1014511"/>
            <a:ext cx="70939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 위에 구별 </a:t>
            </a:r>
            <a:r>
              <a:rPr lang="ko-KR" altLang="en-US" sz="1600" dirty="0" err="1">
                <a:solidFill>
                  <a:srgbClr val="4F784C"/>
                </a:solidFill>
              </a:rPr>
              <a:t>점포수</a:t>
            </a:r>
            <a:r>
              <a:rPr lang="ko-KR" altLang="en-US" sz="1600" dirty="0">
                <a:solidFill>
                  <a:srgbClr val="4F784C"/>
                </a:solidFill>
              </a:rPr>
              <a:t> 표시</a:t>
            </a:r>
          </a:p>
          <a:p>
            <a:r>
              <a:rPr lang="en-US" altLang="ko-KR" sz="1600" dirty="0" err="1"/>
              <a:t>store.region</a:t>
            </a:r>
            <a:r>
              <a:rPr lang="en-US" altLang="ko-KR" sz="1600" dirty="0"/>
              <a:t> &lt;- </a:t>
            </a:r>
            <a:r>
              <a:rPr lang="en-US" altLang="ko-KR" sz="1600" dirty="0" err="1"/>
              <a:t>data.frame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store.region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store.region.loc</a:t>
            </a:r>
            <a:r>
              <a:rPr lang="en-US" altLang="ko-KR" sz="1600" dirty="0"/>
              <a:t>[,2:3])</a:t>
            </a:r>
          </a:p>
          <a:p>
            <a:r>
              <a:rPr lang="en-US" altLang="ko-KR" sz="1600" dirty="0" err="1"/>
              <a:t>register_google</a:t>
            </a:r>
            <a:r>
              <a:rPr lang="en-US" altLang="ko-KR" sz="1600" dirty="0"/>
              <a:t>(key='</a:t>
            </a:r>
            <a:r>
              <a:rPr lang="en-US" altLang="ko-KR" sz="1600" dirty="0" err="1"/>
              <a:t>AIzaSyCK</a:t>
            </a:r>
            <a:r>
              <a:rPr lang="en-US" altLang="ko-KR" sz="1600" dirty="0"/>
              <a:t>....E9urxjSpPOA')</a:t>
            </a:r>
          </a:p>
          <a:p>
            <a:r>
              <a:rPr lang="en-US" altLang="ko-KR" sz="1600" dirty="0" err="1"/>
              <a:t>cen</a:t>
            </a:r>
            <a:r>
              <a:rPr lang="en-US" altLang="ko-KR" sz="1600" dirty="0"/>
              <a:t> &lt;- c(mean(</a:t>
            </a:r>
            <a:r>
              <a:rPr lang="en-US" altLang="ko-KR" sz="1600" dirty="0" err="1"/>
              <a:t>store.region</a:t>
            </a:r>
            <a:r>
              <a:rPr lang="en-US" altLang="ko-KR" sz="1600" dirty="0"/>
              <a:t>$</a:t>
            </a:r>
            <a:r>
              <a:rPr lang="ko-KR" altLang="en-US" sz="1600" dirty="0"/>
              <a:t>경도</a:t>
            </a:r>
            <a:r>
              <a:rPr lang="en-US" altLang="ko-KR" sz="1600" dirty="0"/>
              <a:t>),mean(</a:t>
            </a:r>
            <a:r>
              <a:rPr lang="en-US" altLang="ko-KR" sz="1600" dirty="0" err="1"/>
              <a:t>store.region</a:t>
            </a:r>
            <a:r>
              <a:rPr lang="en-US" altLang="ko-KR" sz="1600" dirty="0"/>
              <a:t>$</a:t>
            </a:r>
            <a:r>
              <a:rPr lang="ko-KR" altLang="en-US" sz="1600" dirty="0"/>
              <a:t>위도</a:t>
            </a:r>
            <a:r>
              <a:rPr lang="en-US" altLang="ko-KR" sz="1600" dirty="0"/>
              <a:t>))</a:t>
            </a:r>
          </a:p>
          <a:p>
            <a:r>
              <a:rPr lang="en-US" altLang="ko-KR" sz="1600" dirty="0"/>
              <a:t>map &lt;- </a:t>
            </a:r>
            <a:r>
              <a:rPr lang="en-US" altLang="ko-KR" sz="1600" dirty="0" err="1"/>
              <a:t>get_googlemap</a:t>
            </a:r>
            <a:r>
              <a:rPr lang="en-US" altLang="ko-KR" sz="1600" dirty="0"/>
              <a:t>(center=</a:t>
            </a:r>
            <a:r>
              <a:rPr lang="en-US" altLang="ko-KR" sz="1600" dirty="0" err="1"/>
              <a:t>cen</a:t>
            </a:r>
            <a:r>
              <a:rPr lang="en-US" altLang="ko-KR" sz="1600" dirty="0"/>
              <a:t>, 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마커 없는 지도 가져오기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</a:t>
            </a:r>
            <a:r>
              <a:rPr lang="en-US" altLang="ko-KR" sz="1600" dirty="0" err="1"/>
              <a:t>maptype</a:t>
            </a:r>
            <a:r>
              <a:rPr lang="en-US" altLang="ko-KR" sz="1600" dirty="0"/>
              <a:t>="roadmap",</a:t>
            </a:r>
          </a:p>
          <a:p>
            <a:r>
              <a:rPr lang="en-US" altLang="ko-KR" sz="1600" dirty="0"/>
              <a:t> 	size=c(640,640),</a:t>
            </a:r>
          </a:p>
          <a:p>
            <a:r>
              <a:rPr lang="en-US" altLang="ko-KR" sz="1600" dirty="0"/>
              <a:t> 	zoom=11)</a:t>
            </a:r>
          </a:p>
          <a:p>
            <a:r>
              <a:rPr lang="en-US" altLang="ko-KR" sz="1600" dirty="0" err="1"/>
              <a:t>gmap</a:t>
            </a:r>
            <a:r>
              <a:rPr lang="en-US" altLang="ko-KR" sz="1600" dirty="0"/>
              <a:t> &lt;- </a:t>
            </a:r>
            <a:r>
              <a:rPr lang="en-US" altLang="ko-KR" sz="1600" dirty="0" err="1"/>
              <a:t>ggmap</a:t>
            </a:r>
            <a:r>
              <a:rPr lang="en-US" altLang="ko-KR" sz="1600" dirty="0"/>
              <a:t>(map)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지도를 저장</a:t>
            </a:r>
          </a:p>
          <a:p>
            <a:r>
              <a:rPr lang="en-US" altLang="ko-KR" sz="1600" dirty="0" err="1"/>
              <a:t>gmap+geom_point</a:t>
            </a:r>
            <a:r>
              <a:rPr lang="en-US" altLang="ko-KR" sz="1600" dirty="0"/>
              <a:t>(data=</a:t>
            </a:r>
            <a:r>
              <a:rPr lang="en-US" altLang="ko-KR" sz="1600" dirty="0" err="1"/>
              <a:t>store.region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	</a:t>
            </a:r>
            <a:r>
              <a:rPr lang="en-US" altLang="ko-KR" sz="1600" dirty="0" err="1"/>
              <a:t>aes</a:t>
            </a:r>
            <a:r>
              <a:rPr lang="en-US" altLang="ko-KR" sz="1600" dirty="0"/>
              <a:t>(x=</a:t>
            </a:r>
            <a:r>
              <a:rPr lang="ko-KR" altLang="en-US" sz="1600" dirty="0"/>
              <a:t>경도</a:t>
            </a:r>
            <a:r>
              <a:rPr lang="en-US" altLang="ko-KR" sz="1600" dirty="0"/>
              <a:t>,y=</a:t>
            </a:r>
            <a:r>
              <a:rPr lang="ko-KR" altLang="en-US" sz="1600" dirty="0"/>
              <a:t>위도</a:t>
            </a:r>
            <a:r>
              <a:rPr lang="en-US" altLang="ko-KR" sz="1600" dirty="0"/>
              <a:t>,size=count),</a:t>
            </a:r>
          </a:p>
          <a:p>
            <a:r>
              <a:rPr lang="en-US" altLang="ko-KR" sz="1600" dirty="0"/>
              <a:t> 	alpha=0.5, col="red")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scale_size_continuous</a:t>
            </a:r>
            <a:r>
              <a:rPr lang="en-US" altLang="ko-KR" sz="1600" dirty="0"/>
              <a:t>(range = c(1, 15))+ 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원의 크기 조절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 err="1"/>
              <a:t>geom_text</a:t>
            </a:r>
            <a:r>
              <a:rPr lang="en-US" altLang="ko-KR" sz="1600" dirty="0"/>
              <a:t>(data=</a:t>
            </a:r>
            <a:r>
              <a:rPr lang="en-US" altLang="ko-KR" sz="1600" dirty="0" err="1"/>
              <a:t>store.region</a:t>
            </a:r>
            <a:r>
              <a:rPr lang="en-US" altLang="ko-KR" sz="1600" dirty="0"/>
              <a:t>, 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지도위에 텍스트 표시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</a:t>
            </a:r>
            <a:r>
              <a:rPr lang="en-US" altLang="ko-KR" sz="1600" dirty="0" err="1"/>
              <a:t>aes</a:t>
            </a:r>
            <a:r>
              <a:rPr lang="en-US" altLang="ko-KR" sz="1600" dirty="0"/>
              <a:t>(x=</a:t>
            </a:r>
            <a:r>
              <a:rPr lang="ko-KR" altLang="en-US" sz="1600" dirty="0"/>
              <a:t>경도</a:t>
            </a:r>
            <a:r>
              <a:rPr lang="en-US" altLang="ko-KR" sz="1600" dirty="0"/>
              <a:t>,y=</a:t>
            </a:r>
            <a:r>
              <a:rPr lang="ko-KR" altLang="en-US" sz="1600" dirty="0"/>
              <a:t>위도</a:t>
            </a:r>
            <a:r>
              <a:rPr lang="en-US" altLang="ko-KR" sz="1600" dirty="0"/>
              <a:t>), 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텍스트 위치 </a:t>
            </a:r>
            <a:r>
              <a:rPr lang="en-US" altLang="ko-KR" sz="1600" dirty="0">
                <a:solidFill>
                  <a:srgbClr val="4F784C"/>
                </a:solidFill>
              </a:rPr>
              <a:t>(= </a:t>
            </a:r>
            <a:r>
              <a:rPr lang="ko-KR" altLang="en-US" sz="1600" dirty="0">
                <a:solidFill>
                  <a:srgbClr val="4F784C"/>
                </a:solidFill>
              </a:rPr>
              <a:t>구의 좌표</a:t>
            </a:r>
            <a:r>
              <a:rPr lang="en-US" altLang="ko-KR" sz="1600" dirty="0">
                <a:solidFill>
                  <a:srgbClr val="4F784C"/>
                </a:solidFill>
              </a:rPr>
              <a:t>)</a:t>
            </a:r>
          </a:p>
          <a:p>
            <a:r>
              <a:rPr lang="en-US" altLang="ko-KR" sz="1600" dirty="0"/>
              <a:t> 	size=3, 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텍스트 크기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label=</a:t>
            </a:r>
            <a:r>
              <a:rPr lang="en-US" altLang="ko-KR" sz="1600" dirty="0" err="1"/>
              <a:t>store.region</a:t>
            </a:r>
            <a:r>
              <a:rPr lang="en-US" altLang="ko-KR" sz="1600" dirty="0"/>
              <a:t>$</a:t>
            </a:r>
            <a:r>
              <a:rPr lang="ko-KR" altLang="en-US" sz="1600" dirty="0" err="1"/>
              <a:t>구이름</a:t>
            </a:r>
            <a:r>
              <a:rPr lang="en-US" altLang="ko-KR" sz="1600" dirty="0"/>
              <a:t>) 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텍스트 내용</a:t>
            </a: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9531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탐색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E78428-B4A4-417F-AAEA-8908068EDE27}"/>
              </a:ext>
            </a:extLst>
          </p:cNvPr>
          <p:cNvSpPr/>
          <p:nvPr/>
        </p:nvSpPr>
        <p:spPr>
          <a:xfrm>
            <a:off x="795019" y="731275"/>
            <a:ext cx="7443269" cy="413788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4360B-2B13-4A0A-9955-84BD00269A50}"/>
              </a:ext>
            </a:extLst>
          </p:cNvPr>
          <p:cNvSpPr txBox="1"/>
          <p:nvPr/>
        </p:nvSpPr>
        <p:spPr>
          <a:xfrm>
            <a:off x="1025030" y="1014511"/>
            <a:ext cx="70939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점포수가 많은 상위 </a:t>
            </a:r>
            <a:r>
              <a:rPr lang="en-US" altLang="ko-KR" sz="1600" dirty="0">
                <a:solidFill>
                  <a:srgbClr val="4F784C"/>
                </a:solidFill>
              </a:rPr>
              <a:t>10</a:t>
            </a:r>
            <a:r>
              <a:rPr lang="ko-KR" altLang="en-US" sz="1600" dirty="0">
                <a:solidFill>
                  <a:srgbClr val="4F784C"/>
                </a:solidFill>
              </a:rPr>
              <a:t>개 동 확인</a:t>
            </a:r>
          </a:p>
          <a:p>
            <a:r>
              <a:rPr lang="en-US" altLang="ko-KR" sz="1600" dirty="0" err="1"/>
              <a:t>store.dong</a:t>
            </a:r>
            <a:r>
              <a:rPr lang="en-US" altLang="ko-KR" sz="1600" dirty="0"/>
              <a:t> &lt;- aggregate(ds.201712[,1],</a:t>
            </a:r>
          </a:p>
          <a:p>
            <a:r>
              <a:rPr lang="en-US" altLang="ko-KR" sz="1600" dirty="0"/>
              <a:t> 	by=list(</a:t>
            </a:r>
            <a:r>
              <a:rPr lang="ko-KR" altLang="en-US" sz="1600" dirty="0" err="1"/>
              <a:t>동이름</a:t>
            </a:r>
            <a:r>
              <a:rPr lang="en-US" altLang="ko-KR" sz="1600" dirty="0"/>
              <a:t>=ds.201712$</a:t>
            </a:r>
            <a:r>
              <a:rPr lang="ko-KR" altLang="en-US" sz="1600" dirty="0"/>
              <a:t>행정동명</a:t>
            </a:r>
            <a:r>
              <a:rPr lang="en-US" altLang="ko-KR" sz="1600" dirty="0"/>
              <a:t>),</a:t>
            </a:r>
          </a:p>
          <a:p>
            <a:r>
              <a:rPr lang="en-US" altLang="ko-KR" sz="1600" dirty="0"/>
              <a:t> 	FUN=length)</a:t>
            </a:r>
          </a:p>
          <a:p>
            <a:r>
              <a:rPr lang="en-US" altLang="ko-KR" sz="1600" dirty="0" err="1"/>
              <a:t>store.dong</a:t>
            </a:r>
            <a:endParaRPr lang="en-US" altLang="ko-KR" sz="1600" dirty="0"/>
          </a:p>
          <a:p>
            <a:r>
              <a:rPr lang="en-US" altLang="ko-KR" sz="1600" dirty="0"/>
              <a:t>names(</a:t>
            </a:r>
            <a:r>
              <a:rPr lang="en-US" altLang="ko-KR" sz="1600" dirty="0" err="1"/>
              <a:t>store.dong</a:t>
            </a:r>
            <a:r>
              <a:rPr lang="en-US" altLang="ko-KR" sz="1600" dirty="0"/>
              <a:t>)[2] = c("count")</a:t>
            </a:r>
          </a:p>
          <a:p>
            <a:r>
              <a:rPr lang="en-US" altLang="ko-KR" sz="1600" dirty="0" err="1"/>
              <a:t>store.dong</a:t>
            </a:r>
            <a:r>
              <a:rPr lang="en-US" altLang="ko-KR" sz="1600" dirty="0"/>
              <a:t> &lt;- </a:t>
            </a:r>
            <a:r>
              <a:rPr lang="en-US" altLang="ko-KR" sz="1600" dirty="0" err="1"/>
              <a:t>store.dong</a:t>
            </a:r>
            <a:r>
              <a:rPr lang="en-US" altLang="ko-KR" sz="1600" dirty="0"/>
              <a:t>[order(</a:t>
            </a:r>
            <a:r>
              <a:rPr lang="en-US" altLang="ko-KR" sz="1600" dirty="0" err="1"/>
              <a:t>store.dong$count,decreasing</a:t>
            </a:r>
            <a:r>
              <a:rPr lang="en-US" altLang="ko-KR" sz="1600" dirty="0"/>
              <a:t>=T),]</a:t>
            </a:r>
          </a:p>
          <a:p>
            <a:r>
              <a:rPr lang="en-US" altLang="ko-KR" sz="1600" dirty="0"/>
              <a:t>dong.top10 &lt;- </a:t>
            </a:r>
            <a:r>
              <a:rPr lang="en-US" altLang="ko-KR" sz="1600" dirty="0" err="1"/>
              <a:t>store.dong</a:t>
            </a:r>
            <a:r>
              <a:rPr lang="en-US" altLang="ko-KR" sz="1600" dirty="0"/>
              <a:t>[1:10,]</a:t>
            </a:r>
          </a:p>
          <a:p>
            <a:r>
              <a:rPr lang="en-US" altLang="ko-KR" sz="1600" dirty="0"/>
              <a:t>dong.top10</a:t>
            </a:r>
          </a:p>
          <a:p>
            <a:r>
              <a:rPr lang="en-US" altLang="ko-KR" sz="1600" dirty="0" err="1"/>
              <a:t>ggplot</a:t>
            </a:r>
            <a:r>
              <a:rPr lang="en-US" altLang="ko-KR" sz="1600" dirty="0"/>
              <a:t>(dong.top10, </a:t>
            </a:r>
            <a:r>
              <a:rPr lang="en-US" altLang="ko-KR" sz="1600" dirty="0" err="1"/>
              <a:t>aes</a:t>
            </a:r>
            <a:r>
              <a:rPr lang="en-US" altLang="ko-KR" sz="1600" dirty="0"/>
              <a:t>(x=reorder(</a:t>
            </a:r>
            <a:r>
              <a:rPr lang="ko-KR" altLang="en-US" sz="1600" dirty="0" err="1"/>
              <a:t>동이름</a:t>
            </a:r>
            <a:r>
              <a:rPr lang="en-US" altLang="ko-KR" sz="1600" dirty="0"/>
              <a:t>, -count), y=count))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geom_bar</a:t>
            </a:r>
            <a:r>
              <a:rPr lang="en-US" altLang="ko-KR" sz="1600" dirty="0"/>
              <a:t>(stat="identity", width=0.7, fill="</a:t>
            </a:r>
            <a:r>
              <a:rPr lang="en-US" altLang="ko-KR" sz="1600" dirty="0" err="1"/>
              <a:t>steelblue</a:t>
            </a:r>
            <a:r>
              <a:rPr lang="en-US" altLang="ko-KR" sz="1600" dirty="0"/>
              <a:t>")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ggtitle</a:t>
            </a:r>
            <a:r>
              <a:rPr lang="en-US" altLang="ko-KR" sz="1600" dirty="0"/>
              <a:t>("</a:t>
            </a:r>
            <a:r>
              <a:rPr lang="ko-KR" altLang="en-US" sz="1600" dirty="0" err="1"/>
              <a:t>점포수</a:t>
            </a:r>
            <a:r>
              <a:rPr lang="ko-KR" altLang="en-US" sz="1600" dirty="0"/>
              <a:t> 많은 상위 </a:t>
            </a:r>
            <a:r>
              <a:rPr lang="en-US" altLang="ko-KR" sz="1600" dirty="0"/>
              <a:t>10</a:t>
            </a:r>
            <a:r>
              <a:rPr lang="ko-KR" altLang="en-US" sz="1600" dirty="0" err="1"/>
              <a:t>개동</a:t>
            </a:r>
            <a:r>
              <a:rPr lang="en-US" altLang="ko-KR" sz="1600" dirty="0"/>
              <a:t>") +</a:t>
            </a:r>
          </a:p>
          <a:p>
            <a:r>
              <a:rPr lang="en-US" altLang="ko-KR" sz="1600" dirty="0"/>
              <a:t> theme(</a:t>
            </a:r>
            <a:r>
              <a:rPr lang="en-US" altLang="ko-KR" sz="1600" dirty="0" err="1"/>
              <a:t>plot.title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element_text</a:t>
            </a:r>
            <a:r>
              <a:rPr lang="en-US" altLang="ko-KR" sz="1600" dirty="0"/>
              <a:t>(color="black", size=14, face="bold"),</a:t>
            </a:r>
          </a:p>
          <a:p>
            <a:r>
              <a:rPr lang="en-US" altLang="ko-KR" sz="1600" dirty="0"/>
              <a:t> 	</a:t>
            </a:r>
            <a:r>
              <a:rPr lang="en-US" altLang="ko-KR" sz="1600" dirty="0" err="1"/>
              <a:t>axis.text.x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element_text</a:t>
            </a:r>
            <a:r>
              <a:rPr lang="en-US" altLang="ko-KR" sz="1600" dirty="0"/>
              <a:t>(angle = 45))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98337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1. </a:t>
            </a:r>
            <a:r>
              <a:rPr lang="ko-KR" altLang="en-US" sz="2000" b="1" dirty="0">
                <a:solidFill>
                  <a:srgbClr val="4F784C"/>
                </a:solidFill>
              </a:rPr>
              <a:t>데이터 기본 정보 확인 및 분석 대상 데이터 추출</a:t>
            </a:r>
            <a:endParaRPr lang="en-US" altLang="ko-KR" sz="2000" b="1" dirty="0">
              <a:solidFill>
                <a:srgbClr val="4F784C"/>
              </a:solidFill>
            </a:endParaRPr>
          </a:p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457200" lvl="1" indent="0">
              <a:buNone/>
            </a:pP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238629-E465-464D-ADCB-5D679B38B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65" y="1294110"/>
            <a:ext cx="7443269" cy="37100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A5C4B9-2C28-4075-AC0B-B670E55D8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10" y="5018133"/>
            <a:ext cx="7439824" cy="57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47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탐색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C9A9B-9E0E-42B1-9E2B-DCCD4F915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88" y="1178750"/>
            <a:ext cx="7439824" cy="11167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466BEA-285B-46C9-A3F3-B3421E822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88" y="2295494"/>
            <a:ext cx="7433424" cy="230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20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탐색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22BE71-7AFE-4D89-873D-78383744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88" y="1223755"/>
            <a:ext cx="7446224" cy="32388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2F7041-278A-4F62-B271-6447FCBAB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88" y="4462591"/>
            <a:ext cx="7446224" cy="8932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A6B32E-4E1D-4054-85DD-A2D8480A6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88" y="5346960"/>
            <a:ext cx="7446224" cy="119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24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04088"/>
            <a:ext cx="8550950" cy="474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2. </a:t>
            </a:r>
            <a:r>
              <a:rPr lang="ko-KR" altLang="en-US" sz="2000" b="1" dirty="0">
                <a:solidFill>
                  <a:srgbClr val="437361"/>
                </a:solidFill>
              </a:rPr>
              <a:t>업종별 </a:t>
            </a:r>
            <a:r>
              <a:rPr lang="ko-KR" altLang="en-US" sz="2000" b="1" dirty="0" err="1">
                <a:solidFill>
                  <a:srgbClr val="437361"/>
                </a:solidFill>
              </a:rPr>
              <a:t>점포수</a:t>
            </a:r>
            <a:r>
              <a:rPr lang="ko-KR" altLang="en-US" sz="2000" b="1" dirty="0">
                <a:solidFill>
                  <a:srgbClr val="437361"/>
                </a:solidFill>
              </a:rPr>
              <a:t> 그래프의 작성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133464-699B-4C13-BA04-69F593D31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88" y="1313765"/>
            <a:ext cx="7446224" cy="440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38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탐색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A3BED2-9AA6-4F24-8009-9B4DDFEE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27" y="1133745"/>
            <a:ext cx="7446224" cy="3398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D7B9ED-52E0-45BE-8319-8437B39A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27" y="1473614"/>
            <a:ext cx="7434146" cy="447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10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04088"/>
            <a:ext cx="8550950" cy="474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3. </a:t>
            </a:r>
            <a:r>
              <a:rPr lang="ko-KR" altLang="en-US" sz="2000" b="1" dirty="0">
                <a:solidFill>
                  <a:srgbClr val="437361"/>
                </a:solidFill>
              </a:rPr>
              <a:t>구별 </a:t>
            </a:r>
            <a:r>
              <a:rPr lang="ko-KR" altLang="en-US" sz="2000" b="1" dirty="0" err="1">
                <a:solidFill>
                  <a:srgbClr val="437361"/>
                </a:solidFill>
              </a:rPr>
              <a:t>점포수</a:t>
            </a:r>
            <a:r>
              <a:rPr lang="ko-KR" altLang="en-US" sz="2000" b="1" dirty="0">
                <a:solidFill>
                  <a:srgbClr val="437361"/>
                </a:solidFill>
              </a:rPr>
              <a:t> 그래프의 작성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47F7F9-A02E-4ED9-9492-2E30FAC34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88" y="1493785"/>
            <a:ext cx="7446224" cy="1727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127995-CDB0-4982-86AC-5A3F35C14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88" y="3221681"/>
            <a:ext cx="7446224" cy="284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11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탐색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BD90A4-DB0C-423C-9E77-A5879C83C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21" y="1134659"/>
            <a:ext cx="7464357" cy="458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65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289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탐색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3B1F81-D6E9-4652-965B-D90BA498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05" y="1038955"/>
            <a:ext cx="7458573" cy="17599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82FBDC-173C-4B8D-B619-35E79E321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27" y="2798930"/>
            <a:ext cx="7458573" cy="348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85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04088"/>
            <a:ext cx="8550950" cy="474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4. </a:t>
            </a:r>
            <a:r>
              <a:rPr lang="ko-KR" altLang="en-US" sz="2000" b="1" dirty="0">
                <a:solidFill>
                  <a:srgbClr val="437361"/>
                </a:solidFill>
              </a:rPr>
              <a:t>지도 위에 구별 </a:t>
            </a:r>
            <a:r>
              <a:rPr lang="ko-KR" altLang="en-US" sz="2000" b="1" dirty="0" err="1">
                <a:solidFill>
                  <a:srgbClr val="437361"/>
                </a:solidFill>
              </a:rPr>
              <a:t>점포수</a:t>
            </a:r>
            <a:r>
              <a:rPr lang="ko-KR" altLang="en-US" sz="2000" b="1" dirty="0">
                <a:solidFill>
                  <a:srgbClr val="437361"/>
                </a:solidFill>
              </a:rPr>
              <a:t> 표시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758FC0-FE2E-4008-9C48-27A2DDE0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88" y="1496729"/>
            <a:ext cx="7446224" cy="9964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1BE626-0B03-49B5-B39A-D3C66C1D3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88" y="2493164"/>
            <a:ext cx="7446224" cy="3479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39F6A8-E1FF-4A29-9C24-6E0A8DCF0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88" y="2841119"/>
            <a:ext cx="7446224" cy="3479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D272D2-AE95-48A0-98DE-5B8F13B5C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88" y="3189074"/>
            <a:ext cx="7446224" cy="3479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220803-1671-441B-854D-8EA33062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193" y="3514593"/>
            <a:ext cx="7440919" cy="224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00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탐색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A86662-A896-45B0-B96E-84B48AF5B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88" y="728700"/>
            <a:ext cx="7446224" cy="595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04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04088"/>
            <a:ext cx="8550950" cy="474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5. </a:t>
            </a:r>
            <a:r>
              <a:rPr lang="ko-KR" altLang="en-US" sz="2000" b="1" dirty="0">
                <a:solidFill>
                  <a:srgbClr val="437361"/>
                </a:solidFill>
              </a:rPr>
              <a:t>점포수가 많은 상위 </a:t>
            </a:r>
            <a:r>
              <a:rPr lang="en-US" altLang="ko-KR" sz="2000" b="1" dirty="0">
                <a:solidFill>
                  <a:srgbClr val="437361"/>
                </a:solidFill>
              </a:rPr>
              <a:t>10</a:t>
            </a:r>
            <a:r>
              <a:rPr lang="ko-KR" altLang="en-US" sz="2000" b="1" dirty="0">
                <a:solidFill>
                  <a:srgbClr val="437361"/>
                </a:solidFill>
              </a:rPr>
              <a:t>개 동 확인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BADB16-A8BC-46B7-8AE2-A1B4966A6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40" y="1344985"/>
            <a:ext cx="7440919" cy="9166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B8B51A-E76C-49E5-8CA4-21F66B984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40" y="2273709"/>
            <a:ext cx="7440919" cy="25985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24D87D-A089-42C5-BEB2-329BB7BD4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40" y="4860208"/>
            <a:ext cx="7440919" cy="81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46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탐색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EEBAFB-2ADF-4239-B91B-41F813D29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9" y="916296"/>
            <a:ext cx="7440919" cy="26012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57CF92-D763-4A79-885B-DF58915CC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89" y="3519010"/>
            <a:ext cx="7440919" cy="5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52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탐색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96D9AC-F32F-46F0-9923-D713A6A02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99" y="1143678"/>
            <a:ext cx="7467202" cy="457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55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172C6BC-004A-4904-BEDD-16426C9B9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기간별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388D42-82AB-4CE8-A1DE-1341B66AED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u="sng" dirty="0"/>
              <a:t>Section 03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3090677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기간별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C0534-15CC-4F02-9209-19154B1A1024}"/>
              </a:ext>
            </a:extLst>
          </p:cNvPr>
          <p:cNvSpPr/>
          <p:nvPr/>
        </p:nvSpPr>
        <p:spPr>
          <a:xfrm>
            <a:off x="841643" y="773705"/>
            <a:ext cx="1035115" cy="4736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E78428-B4A4-417F-AAEA-8908068EDE27}"/>
              </a:ext>
            </a:extLst>
          </p:cNvPr>
          <p:cNvSpPr/>
          <p:nvPr/>
        </p:nvSpPr>
        <p:spPr>
          <a:xfrm>
            <a:off x="841643" y="1247395"/>
            <a:ext cx="7443269" cy="4431856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341C-A295-47BA-8018-A405AFC6976D}"/>
              </a:ext>
            </a:extLst>
          </p:cNvPr>
          <p:cNvSpPr txBox="1"/>
          <p:nvPr/>
        </p:nvSpPr>
        <p:spPr>
          <a:xfrm>
            <a:off x="813092" y="841273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코드 </a:t>
            </a:r>
            <a:r>
              <a:rPr lang="en-US" altLang="ko-KR" sz="1600" dirty="0"/>
              <a:t>13-3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4360B-2B13-4A0A-9955-84BD00269A50}"/>
              </a:ext>
            </a:extLst>
          </p:cNvPr>
          <p:cNvSpPr txBox="1"/>
          <p:nvPr/>
        </p:nvSpPr>
        <p:spPr>
          <a:xfrm>
            <a:off x="898440" y="1297749"/>
            <a:ext cx="70939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업종별 점포수의 변화</a:t>
            </a:r>
          </a:p>
          <a:p>
            <a:r>
              <a:rPr lang="en-US" altLang="ko-KR" sz="1600" dirty="0" err="1"/>
              <a:t>store.change</a:t>
            </a:r>
            <a:r>
              <a:rPr lang="en-US" altLang="ko-KR" sz="1600" dirty="0"/>
              <a:t> &lt;- aggregate(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[,1],</a:t>
            </a:r>
          </a:p>
          <a:p>
            <a:r>
              <a:rPr lang="en-US" altLang="ko-KR" sz="1600" dirty="0"/>
              <a:t> 	by=list(</a:t>
            </a:r>
            <a:r>
              <a:rPr lang="ko-KR" altLang="en-US" sz="1600" dirty="0"/>
              <a:t>연월</a:t>
            </a:r>
            <a:r>
              <a:rPr lang="en-US" altLang="ko-KR" sz="1600" dirty="0"/>
              <a:t>=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$</a:t>
            </a:r>
            <a:r>
              <a:rPr lang="ko-KR" altLang="en-US" sz="1600" dirty="0" err="1"/>
              <a:t>수집연월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		</a:t>
            </a:r>
            <a:r>
              <a:rPr lang="ko-KR" altLang="en-US" sz="1600" dirty="0" err="1"/>
              <a:t>업종대분류</a:t>
            </a:r>
            <a:r>
              <a:rPr lang="en-US" altLang="ko-KR" sz="1600" dirty="0"/>
              <a:t>=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$</a:t>
            </a:r>
            <a:r>
              <a:rPr lang="ko-KR" altLang="en-US" sz="1600" dirty="0" err="1"/>
              <a:t>상권업종대분류명</a:t>
            </a:r>
            <a:r>
              <a:rPr lang="en-US" altLang="ko-KR" sz="1600" dirty="0"/>
              <a:t>),</a:t>
            </a:r>
          </a:p>
          <a:p>
            <a:r>
              <a:rPr lang="en-US" altLang="ko-KR" sz="1600" dirty="0"/>
              <a:t> 	FUN=length)</a:t>
            </a:r>
          </a:p>
          <a:p>
            <a:r>
              <a:rPr lang="en-US" altLang="ko-KR" sz="1600" dirty="0"/>
              <a:t>head(</a:t>
            </a:r>
            <a:r>
              <a:rPr lang="en-US" altLang="ko-KR" sz="1600" dirty="0" err="1"/>
              <a:t>store.change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names(</a:t>
            </a:r>
            <a:r>
              <a:rPr lang="en-US" altLang="ko-KR" sz="1600" dirty="0" err="1"/>
              <a:t>store.change</a:t>
            </a:r>
            <a:r>
              <a:rPr lang="en-US" altLang="ko-KR" sz="1600" dirty="0"/>
              <a:t>)[3] &lt;- c("count")</a:t>
            </a:r>
          </a:p>
          <a:p>
            <a:r>
              <a:rPr lang="en-US" altLang="ko-KR" sz="1600" dirty="0" err="1"/>
              <a:t>ggplot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store.change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aes</a:t>
            </a:r>
            <a:r>
              <a:rPr lang="en-US" altLang="ko-KR" sz="1600" dirty="0"/>
              <a:t>(x=</a:t>
            </a:r>
            <a:r>
              <a:rPr lang="ko-KR" altLang="en-US" sz="1600" dirty="0"/>
              <a:t>연월</a:t>
            </a:r>
            <a:r>
              <a:rPr lang="en-US" altLang="ko-KR" sz="1600" dirty="0"/>
              <a:t>, y=count, </a:t>
            </a:r>
            <a:r>
              <a:rPr lang="en-US" altLang="ko-KR" sz="1600" dirty="0" err="1"/>
              <a:t>colour</a:t>
            </a:r>
            <a:r>
              <a:rPr lang="en-US" altLang="ko-KR" sz="1600" dirty="0"/>
              <a:t>=</a:t>
            </a:r>
            <a:r>
              <a:rPr lang="ko-KR" altLang="en-US" sz="1600" dirty="0" err="1"/>
              <a:t>업종대분류</a:t>
            </a:r>
            <a:r>
              <a:rPr lang="en-US" altLang="ko-KR" sz="1600" dirty="0"/>
              <a:t>, group=</a:t>
            </a:r>
            <a:r>
              <a:rPr lang="ko-KR" altLang="en-US" sz="1600" dirty="0" err="1"/>
              <a:t>업종대분류</a:t>
            </a:r>
            <a:r>
              <a:rPr lang="en-US" altLang="ko-KR" sz="1600" dirty="0"/>
              <a:t>))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geom_line</a:t>
            </a:r>
            <a:r>
              <a:rPr lang="en-US" altLang="ko-KR" sz="1600" dirty="0"/>
              <a:t>( 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geom_point</a:t>
            </a:r>
            <a:r>
              <a:rPr lang="en-US" altLang="ko-KR" sz="1600" dirty="0"/>
              <a:t>(size=6, shape=19, alpha=0.5)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ggtitle</a:t>
            </a:r>
            <a:r>
              <a:rPr lang="en-US" altLang="ko-KR" sz="1600" dirty="0"/>
              <a:t>("</a:t>
            </a:r>
            <a:r>
              <a:rPr lang="ko-KR" altLang="en-US" sz="1600" dirty="0"/>
              <a:t>업종별 </a:t>
            </a:r>
            <a:r>
              <a:rPr lang="ko-KR" altLang="en-US" sz="1600" dirty="0" err="1"/>
              <a:t>점포수</a:t>
            </a:r>
            <a:r>
              <a:rPr lang="ko-KR" altLang="en-US" sz="1600" dirty="0"/>
              <a:t> 변화 </a:t>
            </a:r>
            <a:r>
              <a:rPr lang="en-US" altLang="ko-KR" sz="1600" dirty="0"/>
              <a:t>(</a:t>
            </a:r>
            <a:r>
              <a:rPr lang="ko-KR" altLang="en-US" sz="1600" dirty="0"/>
              <a:t>대분류</a:t>
            </a:r>
            <a:r>
              <a:rPr lang="en-US" altLang="ko-KR" sz="1600" dirty="0"/>
              <a:t>)")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ylab</a:t>
            </a:r>
            <a:r>
              <a:rPr lang="en-US" altLang="ko-KR" sz="1600" dirty="0"/>
              <a:t>("</a:t>
            </a:r>
            <a:r>
              <a:rPr lang="ko-KR" altLang="en-US" sz="1600" dirty="0" err="1"/>
              <a:t>점포수</a:t>
            </a:r>
            <a:r>
              <a:rPr lang="en-US" altLang="ko-KR" sz="1600" dirty="0"/>
              <a:t>")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scale_x_continuous</a:t>
            </a:r>
            <a:r>
              <a:rPr lang="en-US" altLang="ko-KR" sz="1600" dirty="0"/>
              <a:t>(breaks=1:5,</a:t>
            </a:r>
          </a:p>
          <a:p>
            <a:r>
              <a:rPr lang="en-US" altLang="ko-KR" sz="1600" dirty="0"/>
              <a:t> 	labels=files) +</a:t>
            </a:r>
          </a:p>
          <a:p>
            <a:r>
              <a:rPr lang="en-US" altLang="ko-KR" sz="1600" dirty="0"/>
              <a:t> theme(</a:t>
            </a:r>
            <a:r>
              <a:rPr lang="en-US" altLang="ko-KR" sz="1600" dirty="0" err="1"/>
              <a:t>plot.title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element_text</a:t>
            </a:r>
            <a:r>
              <a:rPr lang="en-US" altLang="ko-KR" sz="1600" dirty="0"/>
              <a:t>(color="black", size=14, face="bold"))</a:t>
            </a:r>
            <a:endParaRPr lang="ko-KR" altLang="en-US" sz="1600" dirty="0">
              <a:solidFill>
                <a:srgbClr val="4F78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117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기간별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E78428-B4A4-417F-AAEA-8908068EDE27}"/>
              </a:ext>
            </a:extLst>
          </p:cNvPr>
          <p:cNvSpPr/>
          <p:nvPr/>
        </p:nvSpPr>
        <p:spPr>
          <a:xfrm>
            <a:off x="850365" y="651544"/>
            <a:ext cx="7443269" cy="6169131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4360B-2B13-4A0A-9955-84BD00269A50}"/>
              </a:ext>
            </a:extLst>
          </p:cNvPr>
          <p:cNvSpPr txBox="1"/>
          <p:nvPr/>
        </p:nvSpPr>
        <p:spPr>
          <a:xfrm>
            <a:off x="850365" y="670648"/>
            <a:ext cx="709394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 err="1">
                <a:solidFill>
                  <a:srgbClr val="4F784C"/>
                </a:solidFill>
              </a:rPr>
              <a:t>점포수</a:t>
            </a:r>
            <a:r>
              <a:rPr lang="ko-KR" altLang="en-US" sz="1600" dirty="0">
                <a:solidFill>
                  <a:srgbClr val="4F784C"/>
                </a:solidFill>
              </a:rPr>
              <a:t> 변화가 큰 상위 </a:t>
            </a:r>
            <a:r>
              <a:rPr lang="en-US" altLang="ko-KR" sz="1600" dirty="0">
                <a:solidFill>
                  <a:srgbClr val="4F784C"/>
                </a:solidFill>
              </a:rPr>
              <a:t>10</a:t>
            </a:r>
            <a:r>
              <a:rPr lang="ko-KR" altLang="en-US" sz="1600" dirty="0">
                <a:solidFill>
                  <a:srgbClr val="4F784C"/>
                </a:solidFill>
              </a:rPr>
              <a:t>개 업종</a:t>
            </a:r>
          </a:p>
          <a:p>
            <a:r>
              <a:rPr lang="en-US" altLang="ko-KR" sz="1600" dirty="0" err="1"/>
              <a:t>store.tmp</a:t>
            </a:r>
            <a:r>
              <a:rPr lang="en-US" altLang="ko-KR" sz="1600" dirty="0"/>
              <a:t> &lt;- aggregate(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[,1],</a:t>
            </a:r>
          </a:p>
          <a:p>
            <a:r>
              <a:rPr lang="en-US" altLang="ko-KR" sz="1600" dirty="0"/>
              <a:t> 	by=list(</a:t>
            </a:r>
            <a:r>
              <a:rPr lang="ko-KR" altLang="en-US" sz="1600" dirty="0"/>
              <a:t>연월</a:t>
            </a:r>
            <a:r>
              <a:rPr lang="en-US" altLang="ko-KR" sz="1600" dirty="0"/>
              <a:t>=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$</a:t>
            </a:r>
            <a:r>
              <a:rPr lang="ko-KR" altLang="en-US" sz="1600" dirty="0" err="1"/>
              <a:t>수집연월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		</a:t>
            </a:r>
            <a:r>
              <a:rPr lang="ko-KR" altLang="en-US" sz="1600" dirty="0" err="1"/>
              <a:t>업종소분류</a:t>
            </a:r>
            <a:r>
              <a:rPr lang="en-US" altLang="ko-KR" sz="1600" dirty="0"/>
              <a:t>=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$</a:t>
            </a:r>
            <a:r>
              <a:rPr lang="ko-KR" altLang="en-US" sz="1600" dirty="0" err="1"/>
              <a:t>상권업종소분류명</a:t>
            </a:r>
            <a:r>
              <a:rPr lang="en-US" altLang="ko-KR" sz="1600" dirty="0"/>
              <a:t>),</a:t>
            </a:r>
          </a:p>
          <a:p>
            <a:r>
              <a:rPr lang="en-US" altLang="ko-KR" sz="1600" dirty="0"/>
              <a:t> 	FUN=length)</a:t>
            </a:r>
          </a:p>
          <a:p>
            <a:r>
              <a:rPr lang="en-US" altLang="ko-KR" sz="1600" dirty="0"/>
              <a:t>names(</a:t>
            </a:r>
            <a:r>
              <a:rPr lang="en-US" altLang="ko-KR" sz="1600" dirty="0" err="1"/>
              <a:t>store.tmp</a:t>
            </a:r>
            <a:r>
              <a:rPr lang="en-US" altLang="ko-KR" sz="1600" dirty="0"/>
              <a:t>)[3] &lt;- c("count")</a:t>
            </a:r>
          </a:p>
          <a:p>
            <a:r>
              <a:rPr lang="en-US" altLang="ko-KR" sz="1600" dirty="0"/>
              <a:t>store.201512 &lt;- </a:t>
            </a:r>
            <a:r>
              <a:rPr lang="en-US" altLang="ko-KR" sz="1600" dirty="0" err="1"/>
              <a:t>store.tmp</a:t>
            </a:r>
            <a:r>
              <a:rPr lang="en-US" altLang="ko-KR" sz="1600" dirty="0"/>
              <a:t>[</a:t>
            </a:r>
            <a:r>
              <a:rPr lang="en-US" altLang="ko-KR" sz="1600" dirty="0" err="1"/>
              <a:t>store.tmp</a:t>
            </a:r>
            <a:r>
              <a:rPr lang="en-US" altLang="ko-KR" sz="1600" dirty="0"/>
              <a:t>$</a:t>
            </a:r>
            <a:r>
              <a:rPr lang="ko-KR" altLang="en-US" sz="1600" dirty="0"/>
              <a:t>연월</a:t>
            </a:r>
            <a:r>
              <a:rPr lang="en-US" altLang="ko-KR" sz="1600" dirty="0"/>
              <a:t>==1,]</a:t>
            </a:r>
          </a:p>
          <a:p>
            <a:r>
              <a:rPr lang="en-US" altLang="ko-KR" sz="1600" dirty="0"/>
              <a:t>names(store.201512)[3] &lt;- c("cnt_2015")</a:t>
            </a:r>
          </a:p>
          <a:p>
            <a:r>
              <a:rPr lang="en-US" altLang="ko-KR" sz="1600" dirty="0"/>
              <a:t>store.201712 &lt;- </a:t>
            </a:r>
            <a:r>
              <a:rPr lang="en-US" altLang="ko-KR" sz="1600" dirty="0" err="1"/>
              <a:t>store.tmp</a:t>
            </a:r>
            <a:r>
              <a:rPr lang="en-US" altLang="ko-KR" sz="1600" dirty="0"/>
              <a:t>[</a:t>
            </a:r>
            <a:r>
              <a:rPr lang="en-US" altLang="ko-KR" sz="1600" dirty="0" err="1"/>
              <a:t>store.tmp</a:t>
            </a:r>
            <a:r>
              <a:rPr lang="en-US" altLang="ko-KR" sz="1600" dirty="0"/>
              <a:t>$</a:t>
            </a:r>
            <a:r>
              <a:rPr lang="ko-KR" altLang="en-US" sz="1600" dirty="0"/>
              <a:t>연월</a:t>
            </a:r>
            <a:r>
              <a:rPr lang="en-US" altLang="ko-KR" sz="1600" dirty="0"/>
              <a:t>==5,]</a:t>
            </a:r>
          </a:p>
          <a:p>
            <a:r>
              <a:rPr lang="en-US" altLang="ko-KR" sz="1600" dirty="0"/>
              <a:t>names(store.201712)[3] &lt;- c("cnt_2017")</a:t>
            </a:r>
          </a:p>
          <a:p>
            <a:r>
              <a:rPr lang="en-US" altLang="ko-KR" sz="1600" dirty="0" err="1"/>
              <a:t>store.diff</a:t>
            </a:r>
            <a:r>
              <a:rPr lang="en-US" altLang="ko-KR" sz="1600" dirty="0"/>
              <a:t> &lt;- merge(store.201512[,2:3], store.201712[,2:3])</a:t>
            </a:r>
          </a:p>
          <a:p>
            <a:r>
              <a:rPr lang="en-US" altLang="ko-KR" sz="1600" dirty="0" err="1"/>
              <a:t>store.diff$diff</a:t>
            </a:r>
            <a:r>
              <a:rPr lang="en-US" altLang="ko-KR" sz="1600" dirty="0"/>
              <a:t> &lt;- abs(store.diff$cnt_2015-store.diff$cnt_2017)</a:t>
            </a:r>
          </a:p>
          <a:p>
            <a:r>
              <a:rPr lang="en-US" altLang="ko-KR" sz="1600" dirty="0" err="1"/>
              <a:t>store.diff</a:t>
            </a:r>
            <a:r>
              <a:rPr lang="en-US" altLang="ko-KR" sz="1600" dirty="0"/>
              <a:t> &lt;- </a:t>
            </a:r>
            <a:r>
              <a:rPr lang="en-US" altLang="ko-KR" sz="1600" dirty="0" err="1"/>
              <a:t>store.diff</a:t>
            </a:r>
            <a:r>
              <a:rPr lang="en-US" altLang="ko-KR" sz="1600" dirty="0"/>
              <a:t>[order(by=</a:t>
            </a:r>
            <a:r>
              <a:rPr lang="en-US" altLang="ko-KR" sz="1600" dirty="0" err="1"/>
              <a:t>store.diff$diff</a:t>
            </a:r>
            <a:r>
              <a:rPr lang="en-US" altLang="ko-KR" sz="1600" dirty="0"/>
              <a:t>, decreasing=T),]</a:t>
            </a:r>
          </a:p>
          <a:p>
            <a:r>
              <a:rPr lang="en-US" altLang="ko-KR" sz="1600" dirty="0"/>
              <a:t>top10 &lt;- </a:t>
            </a:r>
            <a:r>
              <a:rPr lang="en-US" altLang="ko-KR" sz="1600" dirty="0" err="1"/>
              <a:t>store.diff</a:t>
            </a:r>
            <a:r>
              <a:rPr lang="en-US" altLang="ko-KR" sz="1600" dirty="0"/>
              <a:t>[1:10,1] 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 err="1">
                <a:solidFill>
                  <a:srgbClr val="4F784C"/>
                </a:solidFill>
              </a:rPr>
              <a:t>업종명</a:t>
            </a:r>
            <a:endParaRPr lang="ko-KR" altLang="en-US" sz="1600" dirty="0">
              <a:solidFill>
                <a:srgbClr val="4F784C"/>
              </a:solidFill>
            </a:endParaRPr>
          </a:p>
          <a:p>
            <a:r>
              <a:rPr lang="en-US" altLang="ko-KR" sz="1600" dirty="0"/>
              <a:t>top10</a:t>
            </a:r>
          </a:p>
          <a:p>
            <a:r>
              <a:rPr lang="en-US" altLang="ko-KR" sz="1600" dirty="0" err="1"/>
              <a:t>store.change</a:t>
            </a:r>
            <a:r>
              <a:rPr lang="en-US" altLang="ko-KR" sz="1600" dirty="0"/>
              <a:t> &lt;- subset(</a:t>
            </a:r>
            <a:r>
              <a:rPr lang="en-US" altLang="ko-KR" sz="1600" dirty="0" err="1"/>
              <a:t>store.tmp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store.tmp</a:t>
            </a:r>
            <a:r>
              <a:rPr lang="en-US" altLang="ko-KR" sz="1600" dirty="0"/>
              <a:t>$</a:t>
            </a:r>
            <a:r>
              <a:rPr lang="ko-KR" altLang="en-US" sz="1600" dirty="0" err="1"/>
              <a:t>업종소분류</a:t>
            </a:r>
            <a:r>
              <a:rPr lang="ko-KR" altLang="en-US" sz="1600" dirty="0"/>
              <a:t> </a:t>
            </a:r>
            <a:r>
              <a:rPr lang="en-US" altLang="ko-KR" sz="1600" dirty="0"/>
              <a:t>%in% top10)</a:t>
            </a:r>
          </a:p>
          <a:p>
            <a:r>
              <a:rPr lang="en-US" altLang="ko-KR" sz="1600" dirty="0" err="1"/>
              <a:t>ggplot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store.change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aes</a:t>
            </a:r>
            <a:r>
              <a:rPr lang="en-US" altLang="ko-KR" sz="1600" dirty="0"/>
              <a:t>(x=</a:t>
            </a:r>
            <a:r>
              <a:rPr lang="ko-KR" altLang="en-US" sz="1600" dirty="0"/>
              <a:t>연월</a:t>
            </a:r>
            <a:r>
              <a:rPr lang="en-US" altLang="ko-KR" sz="1600" dirty="0"/>
              <a:t>, y=count, </a:t>
            </a:r>
            <a:r>
              <a:rPr lang="en-US" altLang="ko-KR" sz="1600" dirty="0" err="1"/>
              <a:t>colour</a:t>
            </a:r>
            <a:r>
              <a:rPr lang="en-US" altLang="ko-KR" sz="1600" dirty="0"/>
              <a:t>=</a:t>
            </a:r>
            <a:r>
              <a:rPr lang="ko-KR" altLang="en-US" sz="1600" dirty="0" err="1"/>
              <a:t>업종소분류</a:t>
            </a:r>
            <a:r>
              <a:rPr lang="en-US" altLang="ko-KR" sz="1600" dirty="0"/>
              <a:t>, group=</a:t>
            </a:r>
            <a:r>
              <a:rPr lang="ko-KR" altLang="en-US" sz="1600" dirty="0" err="1"/>
              <a:t>업종소분류</a:t>
            </a:r>
            <a:r>
              <a:rPr lang="en-US" altLang="ko-KR" sz="1600" dirty="0"/>
              <a:t>))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geom_line</a:t>
            </a:r>
            <a:r>
              <a:rPr lang="en-US" altLang="ko-KR" sz="1600" dirty="0"/>
              <a:t>()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geom_point</a:t>
            </a:r>
            <a:r>
              <a:rPr lang="en-US" altLang="ko-KR" sz="1600" dirty="0"/>
              <a:t>(size=6, shape=19, alpha=0.5)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ggtitle</a:t>
            </a:r>
            <a:r>
              <a:rPr lang="en-US" altLang="ko-KR" sz="1600" dirty="0"/>
              <a:t>("</a:t>
            </a:r>
            <a:r>
              <a:rPr lang="ko-KR" altLang="en-US" sz="1600" dirty="0" err="1"/>
              <a:t>점포수</a:t>
            </a:r>
            <a:r>
              <a:rPr lang="ko-KR" altLang="en-US" sz="1600" dirty="0"/>
              <a:t> 변화 </a:t>
            </a:r>
            <a:r>
              <a:rPr lang="en-US" altLang="ko-KR" sz="1600" dirty="0"/>
              <a:t>Top 10 </a:t>
            </a:r>
            <a:r>
              <a:rPr lang="ko-KR" altLang="en-US" sz="1600" dirty="0"/>
              <a:t>업종</a:t>
            </a:r>
            <a:r>
              <a:rPr lang="en-US" altLang="ko-KR" sz="1600" dirty="0"/>
              <a:t>(</a:t>
            </a:r>
            <a:r>
              <a:rPr lang="ko-KR" altLang="en-US" sz="1600" dirty="0"/>
              <a:t>소분류</a:t>
            </a:r>
            <a:r>
              <a:rPr lang="en-US" altLang="ko-KR" sz="1600" dirty="0"/>
              <a:t>)")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ylab</a:t>
            </a:r>
            <a:r>
              <a:rPr lang="en-US" altLang="ko-KR" sz="1600" dirty="0"/>
              <a:t>("</a:t>
            </a:r>
            <a:r>
              <a:rPr lang="ko-KR" altLang="en-US" sz="1600" dirty="0" err="1"/>
              <a:t>점포수</a:t>
            </a:r>
            <a:r>
              <a:rPr lang="en-US" altLang="ko-KR" sz="1600" dirty="0"/>
              <a:t>")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scale_x_continuous</a:t>
            </a:r>
            <a:r>
              <a:rPr lang="en-US" altLang="ko-KR" sz="1600" dirty="0"/>
              <a:t>(breaks=1:5,</a:t>
            </a:r>
          </a:p>
          <a:p>
            <a:r>
              <a:rPr lang="en-US" altLang="ko-KR" sz="1600" dirty="0"/>
              <a:t> 	labels=files) +</a:t>
            </a:r>
          </a:p>
          <a:p>
            <a:r>
              <a:rPr lang="en-US" altLang="ko-KR" sz="1600" dirty="0"/>
              <a:t> theme(</a:t>
            </a:r>
            <a:r>
              <a:rPr lang="en-US" altLang="ko-KR" sz="1600" dirty="0" err="1"/>
              <a:t>plot.title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element_text</a:t>
            </a:r>
            <a:r>
              <a:rPr lang="en-US" altLang="ko-KR" sz="1600" dirty="0"/>
              <a:t>(color="black", size=14, face="bold"))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34584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기간별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E78428-B4A4-417F-AAEA-8908068EDE27}"/>
              </a:ext>
            </a:extLst>
          </p:cNvPr>
          <p:cNvSpPr/>
          <p:nvPr/>
        </p:nvSpPr>
        <p:spPr>
          <a:xfrm>
            <a:off x="850365" y="651545"/>
            <a:ext cx="7443269" cy="5747786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4360B-2B13-4A0A-9955-84BD00269A50}"/>
              </a:ext>
            </a:extLst>
          </p:cNvPr>
          <p:cNvSpPr txBox="1"/>
          <p:nvPr/>
        </p:nvSpPr>
        <p:spPr>
          <a:xfrm>
            <a:off x="850365" y="670648"/>
            <a:ext cx="709394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구별 점포수의 변화</a:t>
            </a:r>
          </a:p>
          <a:p>
            <a:r>
              <a:rPr lang="en-US" altLang="ko-KR" sz="1600" dirty="0"/>
              <a:t>store.gu &lt;- aggregate(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[,1],</a:t>
            </a:r>
          </a:p>
          <a:p>
            <a:r>
              <a:rPr lang="en-US" altLang="ko-KR" sz="1600" dirty="0"/>
              <a:t> 	by=list(</a:t>
            </a:r>
            <a:r>
              <a:rPr lang="ko-KR" altLang="en-US" sz="1600" dirty="0"/>
              <a:t>연월</a:t>
            </a:r>
            <a:r>
              <a:rPr lang="en-US" altLang="ko-KR" sz="1600" dirty="0"/>
              <a:t>=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$</a:t>
            </a:r>
            <a:r>
              <a:rPr lang="ko-KR" altLang="en-US" sz="1600" dirty="0" err="1"/>
              <a:t>수집연월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		</a:t>
            </a:r>
            <a:r>
              <a:rPr lang="ko-KR" altLang="en-US" sz="1600" dirty="0" err="1"/>
              <a:t>구이름</a:t>
            </a:r>
            <a:r>
              <a:rPr lang="en-US" altLang="ko-KR" sz="1600" dirty="0"/>
              <a:t>=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$</a:t>
            </a:r>
            <a:r>
              <a:rPr lang="ko-KR" altLang="en-US" sz="1600" dirty="0" err="1"/>
              <a:t>시군구명</a:t>
            </a:r>
            <a:r>
              <a:rPr lang="en-US" altLang="ko-KR" sz="1600" dirty="0"/>
              <a:t>),</a:t>
            </a:r>
          </a:p>
          <a:p>
            <a:r>
              <a:rPr lang="en-US" altLang="ko-KR" sz="1600" dirty="0"/>
              <a:t> 	FUN=length)</a:t>
            </a:r>
          </a:p>
          <a:p>
            <a:r>
              <a:rPr lang="en-US" altLang="ko-KR" sz="1600" dirty="0"/>
              <a:t>names(store.gu)[3] &lt;- c("count")</a:t>
            </a:r>
          </a:p>
          <a:p>
            <a:r>
              <a:rPr lang="en-US" altLang="ko-KR" sz="1600" dirty="0" err="1"/>
              <a:t>ggplot</a:t>
            </a:r>
            <a:r>
              <a:rPr lang="en-US" altLang="ko-KR" sz="1600" dirty="0"/>
              <a:t>(store.gu, </a:t>
            </a:r>
            <a:r>
              <a:rPr lang="en-US" altLang="ko-KR" sz="1600" dirty="0" err="1"/>
              <a:t>aes</a:t>
            </a:r>
            <a:r>
              <a:rPr lang="en-US" altLang="ko-KR" sz="1600" dirty="0"/>
              <a:t>(x=</a:t>
            </a:r>
            <a:r>
              <a:rPr lang="ko-KR" altLang="en-US" sz="1600" dirty="0"/>
              <a:t>연월</a:t>
            </a:r>
            <a:r>
              <a:rPr lang="en-US" altLang="ko-KR" sz="1600" dirty="0"/>
              <a:t>, y=count, </a:t>
            </a:r>
            <a:r>
              <a:rPr lang="en-US" altLang="ko-KR" sz="1600" dirty="0" err="1"/>
              <a:t>colour</a:t>
            </a:r>
            <a:r>
              <a:rPr lang="en-US" altLang="ko-KR" sz="1600" dirty="0"/>
              <a:t>=</a:t>
            </a:r>
            <a:r>
              <a:rPr lang="ko-KR" altLang="en-US" sz="1600" dirty="0" err="1"/>
              <a:t>구이름</a:t>
            </a:r>
            <a:r>
              <a:rPr lang="en-US" altLang="ko-KR" sz="1600" dirty="0"/>
              <a:t>, group=</a:t>
            </a:r>
            <a:r>
              <a:rPr lang="ko-KR" altLang="en-US" sz="1600" dirty="0" err="1"/>
              <a:t>구이름</a:t>
            </a:r>
            <a:r>
              <a:rPr lang="en-US" altLang="ko-KR" sz="1600" dirty="0"/>
              <a:t>))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geom_line</a:t>
            </a:r>
            <a:r>
              <a:rPr lang="en-US" altLang="ko-KR" sz="1600" dirty="0"/>
              <a:t>( 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geom_point</a:t>
            </a:r>
            <a:r>
              <a:rPr lang="en-US" altLang="ko-KR" sz="1600" dirty="0"/>
              <a:t>(size=6, shape=19, alpha=0.5)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ggtitle</a:t>
            </a:r>
            <a:r>
              <a:rPr lang="en-US" altLang="ko-KR" sz="1600" dirty="0"/>
              <a:t>("</a:t>
            </a:r>
            <a:r>
              <a:rPr lang="ko-KR" altLang="en-US" sz="1600" dirty="0"/>
              <a:t>구별 </a:t>
            </a:r>
            <a:r>
              <a:rPr lang="ko-KR" altLang="en-US" sz="1600" dirty="0" err="1"/>
              <a:t>점포수</a:t>
            </a:r>
            <a:r>
              <a:rPr lang="ko-KR" altLang="en-US" sz="1600" dirty="0"/>
              <a:t> 변화 </a:t>
            </a:r>
            <a:r>
              <a:rPr lang="en-US" altLang="ko-KR" sz="1600" dirty="0"/>
              <a:t>(</a:t>
            </a:r>
            <a:r>
              <a:rPr lang="ko-KR" altLang="en-US" sz="1600" dirty="0"/>
              <a:t>대분류</a:t>
            </a:r>
            <a:r>
              <a:rPr lang="en-US" altLang="ko-KR" sz="1600" dirty="0"/>
              <a:t>)")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ylab</a:t>
            </a:r>
            <a:r>
              <a:rPr lang="en-US" altLang="ko-KR" sz="1600" dirty="0"/>
              <a:t>("</a:t>
            </a:r>
            <a:r>
              <a:rPr lang="ko-KR" altLang="en-US" sz="1600" dirty="0" err="1"/>
              <a:t>점포수</a:t>
            </a:r>
            <a:r>
              <a:rPr lang="en-US" altLang="ko-KR" sz="1600" dirty="0"/>
              <a:t>")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scale_x_continuous</a:t>
            </a:r>
            <a:r>
              <a:rPr lang="en-US" altLang="ko-KR" sz="1600" dirty="0"/>
              <a:t>(breaks=1:5,</a:t>
            </a:r>
          </a:p>
          <a:p>
            <a:r>
              <a:rPr lang="en-US" altLang="ko-KR" sz="1600" dirty="0"/>
              <a:t> 	labels=files) +</a:t>
            </a:r>
          </a:p>
          <a:p>
            <a:r>
              <a:rPr lang="en-US" altLang="ko-KR" sz="1600" dirty="0"/>
              <a:t> theme(</a:t>
            </a:r>
            <a:r>
              <a:rPr lang="en-US" altLang="ko-KR" sz="1600" dirty="0" err="1"/>
              <a:t>plot.title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element_text</a:t>
            </a:r>
            <a:r>
              <a:rPr lang="en-US" altLang="ko-KR" sz="1600" dirty="0"/>
              <a:t>(color="black", size=14, face="bold"))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 err="1">
                <a:solidFill>
                  <a:srgbClr val="4F784C"/>
                </a:solidFill>
              </a:rPr>
              <a:t>점포수</a:t>
            </a:r>
            <a:r>
              <a:rPr lang="ko-KR" altLang="en-US" sz="1600" dirty="0">
                <a:solidFill>
                  <a:srgbClr val="4F784C"/>
                </a:solidFill>
              </a:rPr>
              <a:t> 변화가 큰 상위 </a:t>
            </a:r>
            <a:r>
              <a:rPr lang="en-US" altLang="ko-KR" sz="1600" dirty="0">
                <a:solidFill>
                  <a:srgbClr val="4F784C"/>
                </a:solidFill>
              </a:rPr>
              <a:t>10</a:t>
            </a:r>
            <a:r>
              <a:rPr lang="ko-KR" altLang="en-US" sz="1600" dirty="0">
                <a:solidFill>
                  <a:srgbClr val="4F784C"/>
                </a:solidFill>
              </a:rPr>
              <a:t>개 동</a:t>
            </a:r>
          </a:p>
          <a:p>
            <a:r>
              <a:rPr lang="en-US" altLang="ko-KR" sz="1600" dirty="0" err="1"/>
              <a:t>store.tmp</a:t>
            </a:r>
            <a:r>
              <a:rPr lang="en-US" altLang="ko-KR" sz="1600" dirty="0"/>
              <a:t> &lt;- aggregate(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[,1],</a:t>
            </a:r>
          </a:p>
          <a:p>
            <a:r>
              <a:rPr lang="en-US" altLang="ko-KR" sz="1600" dirty="0"/>
              <a:t> 	by=list(</a:t>
            </a:r>
            <a:r>
              <a:rPr lang="ko-KR" altLang="en-US" sz="1600" dirty="0"/>
              <a:t>연월</a:t>
            </a:r>
            <a:r>
              <a:rPr lang="en-US" altLang="ko-KR" sz="1600" dirty="0"/>
              <a:t>=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$</a:t>
            </a:r>
            <a:r>
              <a:rPr lang="ko-KR" altLang="en-US" sz="1600" dirty="0" err="1"/>
              <a:t>수집연월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		</a:t>
            </a:r>
            <a:r>
              <a:rPr lang="ko-KR" altLang="en-US" sz="1600" dirty="0" err="1"/>
              <a:t>동이름</a:t>
            </a:r>
            <a:r>
              <a:rPr lang="en-US" altLang="ko-KR" sz="1600" dirty="0"/>
              <a:t>=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$</a:t>
            </a:r>
            <a:r>
              <a:rPr lang="ko-KR" altLang="en-US" sz="1600" dirty="0"/>
              <a:t>행정동명</a:t>
            </a:r>
            <a:r>
              <a:rPr lang="en-US" altLang="ko-KR" sz="1600" dirty="0"/>
              <a:t>),</a:t>
            </a:r>
          </a:p>
          <a:p>
            <a:r>
              <a:rPr lang="en-US" altLang="ko-KR" sz="1600" dirty="0"/>
              <a:t> 	FUN=length)</a:t>
            </a:r>
          </a:p>
          <a:p>
            <a:r>
              <a:rPr lang="en-US" altLang="ko-KR" sz="1600" dirty="0"/>
              <a:t>names(</a:t>
            </a:r>
            <a:r>
              <a:rPr lang="en-US" altLang="ko-KR" sz="1600" dirty="0" err="1"/>
              <a:t>store.tmp</a:t>
            </a:r>
            <a:r>
              <a:rPr lang="en-US" altLang="ko-KR" sz="1600" dirty="0"/>
              <a:t>)[3] &lt;- c("count")</a:t>
            </a:r>
          </a:p>
          <a:p>
            <a:r>
              <a:rPr lang="en-US" altLang="ko-KR" sz="1600" dirty="0"/>
              <a:t>store.dong.201512 &lt;- </a:t>
            </a:r>
            <a:r>
              <a:rPr lang="en-US" altLang="ko-KR" sz="1600" dirty="0" err="1"/>
              <a:t>store.tmp</a:t>
            </a:r>
            <a:r>
              <a:rPr lang="en-US" altLang="ko-KR" sz="1600" dirty="0"/>
              <a:t>[</a:t>
            </a:r>
            <a:r>
              <a:rPr lang="en-US" altLang="ko-KR" sz="1600" dirty="0" err="1"/>
              <a:t>store.tmp</a:t>
            </a:r>
            <a:r>
              <a:rPr lang="en-US" altLang="ko-KR" sz="1600" dirty="0"/>
              <a:t>$</a:t>
            </a:r>
            <a:r>
              <a:rPr lang="ko-KR" altLang="en-US" sz="1600" dirty="0"/>
              <a:t>연월</a:t>
            </a:r>
            <a:r>
              <a:rPr lang="en-US" altLang="ko-KR" sz="1600" dirty="0"/>
              <a:t>==1,]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476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172C6BC-004A-4904-BEDD-16426C9B9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분석 대상 데이터 준비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388D42-82AB-4CE8-A1DE-1341B66AED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u="sng" dirty="0"/>
              <a:t>Section 01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4215419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기간별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E78428-B4A4-417F-AAEA-8908068EDE27}"/>
              </a:ext>
            </a:extLst>
          </p:cNvPr>
          <p:cNvSpPr/>
          <p:nvPr/>
        </p:nvSpPr>
        <p:spPr>
          <a:xfrm>
            <a:off x="850365" y="1210840"/>
            <a:ext cx="7443269" cy="471267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4360B-2B13-4A0A-9955-84BD00269A50}"/>
              </a:ext>
            </a:extLst>
          </p:cNvPr>
          <p:cNvSpPr txBox="1"/>
          <p:nvPr/>
        </p:nvSpPr>
        <p:spPr>
          <a:xfrm>
            <a:off x="850365" y="1229943"/>
            <a:ext cx="70939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names(store.dong.201512)[3] &lt;- c("cnt_2015")</a:t>
            </a:r>
          </a:p>
          <a:p>
            <a:r>
              <a:rPr lang="en-US" altLang="ko-KR" sz="1600" dirty="0"/>
              <a:t>store.dong.201712 &lt;- </a:t>
            </a:r>
            <a:r>
              <a:rPr lang="en-US" altLang="ko-KR" sz="1600" dirty="0" err="1"/>
              <a:t>store.tmp</a:t>
            </a:r>
            <a:r>
              <a:rPr lang="en-US" altLang="ko-KR" sz="1600" dirty="0"/>
              <a:t>[</a:t>
            </a:r>
            <a:r>
              <a:rPr lang="en-US" altLang="ko-KR" sz="1600" dirty="0" err="1"/>
              <a:t>store.tmp</a:t>
            </a:r>
            <a:r>
              <a:rPr lang="en-US" altLang="ko-KR" sz="1600" dirty="0"/>
              <a:t>$</a:t>
            </a:r>
            <a:r>
              <a:rPr lang="ko-KR" altLang="en-US" sz="1600" dirty="0"/>
              <a:t>연월</a:t>
            </a:r>
            <a:r>
              <a:rPr lang="en-US" altLang="ko-KR" sz="1600" dirty="0"/>
              <a:t>==5,]</a:t>
            </a:r>
          </a:p>
          <a:p>
            <a:r>
              <a:rPr lang="en-US" altLang="ko-KR" sz="1600" dirty="0"/>
              <a:t>names(store.dong.201712)[3] &lt;- c("cnt_2017")</a:t>
            </a:r>
          </a:p>
          <a:p>
            <a:r>
              <a:rPr lang="en-US" altLang="ko-KR" sz="1600" dirty="0" err="1"/>
              <a:t>store.diff</a:t>
            </a:r>
            <a:r>
              <a:rPr lang="en-US" altLang="ko-KR" sz="1600" dirty="0"/>
              <a:t> &lt;- merge(store.dong.201512[,2:3], store.dong.201712[,2:3])</a:t>
            </a:r>
          </a:p>
          <a:p>
            <a:r>
              <a:rPr lang="en-US" altLang="ko-KR" sz="1600" dirty="0" err="1"/>
              <a:t>store.diff$diff</a:t>
            </a:r>
            <a:r>
              <a:rPr lang="en-US" altLang="ko-KR" sz="1600" dirty="0"/>
              <a:t> &lt;- abs(store.diff$cnt_2015-store.diff$cnt_2017)</a:t>
            </a:r>
          </a:p>
          <a:p>
            <a:r>
              <a:rPr lang="en-US" altLang="ko-KR" sz="1600" dirty="0" err="1"/>
              <a:t>store.diff</a:t>
            </a:r>
            <a:r>
              <a:rPr lang="en-US" altLang="ko-KR" sz="1600" dirty="0"/>
              <a:t> &lt;- </a:t>
            </a:r>
            <a:r>
              <a:rPr lang="en-US" altLang="ko-KR" sz="1600" dirty="0" err="1"/>
              <a:t>store.diff</a:t>
            </a:r>
            <a:r>
              <a:rPr lang="en-US" altLang="ko-KR" sz="1600" dirty="0"/>
              <a:t>[order(by=</a:t>
            </a:r>
            <a:r>
              <a:rPr lang="en-US" altLang="ko-KR" sz="1600" dirty="0" err="1"/>
              <a:t>store.diff$diff</a:t>
            </a:r>
            <a:r>
              <a:rPr lang="en-US" altLang="ko-KR" sz="1600" dirty="0"/>
              <a:t>, decreasing=T),]</a:t>
            </a:r>
          </a:p>
          <a:p>
            <a:r>
              <a:rPr lang="en-US" altLang="ko-KR" sz="1600" dirty="0"/>
              <a:t>top10 &lt;- </a:t>
            </a:r>
            <a:r>
              <a:rPr lang="en-US" altLang="ko-KR" sz="1600" dirty="0" err="1"/>
              <a:t>store.diff</a:t>
            </a:r>
            <a:r>
              <a:rPr lang="en-US" altLang="ko-KR" sz="1600" dirty="0"/>
              <a:t>[1:10,1]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동명</a:t>
            </a:r>
          </a:p>
          <a:p>
            <a:r>
              <a:rPr lang="en-US" altLang="ko-KR" sz="1600" dirty="0"/>
              <a:t>top10</a:t>
            </a:r>
          </a:p>
          <a:p>
            <a:r>
              <a:rPr lang="en-US" altLang="ko-KR" sz="1600" dirty="0" err="1"/>
              <a:t>store.change</a:t>
            </a:r>
            <a:r>
              <a:rPr lang="en-US" altLang="ko-KR" sz="1600" dirty="0"/>
              <a:t> &lt;- subset(</a:t>
            </a:r>
            <a:r>
              <a:rPr lang="en-US" altLang="ko-KR" sz="1600" dirty="0" err="1"/>
              <a:t>store.tmp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store.tmp</a:t>
            </a:r>
            <a:r>
              <a:rPr lang="en-US" altLang="ko-KR" sz="1600" dirty="0"/>
              <a:t>$</a:t>
            </a:r>
            <a:r>
              <a:rPr lang="ko-KR" altLang="en-US" sz="1600" dirty="0" err="1"/>
              <a:t>동이름</a:t>
            </a:r>
            <a:r>
              <a:rPr lang="ko-KR" altLang="en-US" sz="1600" dirty="0"/>
              <a:t> </a:t>
            </a:r>
            <a:r>
              <a:rPr lang="en-US" altLang="ko-KR" sz="1600" dirty="0"/>
              <a:t>%in% top10)</a:t>
            </a:r>
          </a:p>
          <a:p>
            <a:r>
              <a:rPr lang="en-US" altLang="ko-KR" sz="1600" dirty="0" err="1"/>
              <a:t>ggplot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store.change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aes</a:t>
            </a:r>
            <a:r>
              <a:rPr lang="en-US" altLang="ko-KR" sz="1600" dirty="0"/>
              <a:t>(x=</a:t>
            </a:r>
            <a:r>
              <a:rPr lang="ko-KR" altLang="en-US" sz="1600" dirty="0"/>
              <a:t>연월</a:t>
            </a:r>
            <a:r>
              <a:rPr lang="en-US" altLang="ko-KR" sz="1600" dirty="0"/>
              <a:t>, y=count, </a:t>
            </a:r>
            <a:r>
              <a:rPr lang="en-US" altLang="ko-KR" sz="1600" dirty="0" err="1"/>
              <a:t>colour</a:t>
            </a:r>
            <a:r>
              <a:rPr lang="en-US" altLang="ko-KR" sz="1600" dirty="0"/>
              <a:t>=</a:t>
            </a:r>
            <a:r>
              <a:rPr lang="ko-KR" altLang="en-US" sz="1600" dirty="0" err="1"/>
              <a:t>동이름</a:t>
            </a:r>
            <a:r>
              <a:rPr lang="en-US" altLang="ko-KR" sz="1600" dirty="0"/>
              <a:t>, group=</a:t>
            </a:r>
            <a:r>
              <a:rPr lang="ko-KR" altLang="en-US" sz="1600" dirty="0" err="1"/>
              <a:t>동이름</a:t>
            </a:r>
            <a:r>
              <a:rPr lang="en-US" altLang="ko-KR" sz="1600" dirty="0"/>
              <a:t>))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geom_line</a:t>
            </a:r>
            <a:r>
              <a:rPr lang="en-US" altLang="ko-KR" sz="1600" dirty="0"/>
              <a:t>( 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geom_point</a:t>
            </a:r>
            <a:r>
              <a:rPr lang="en-US" altLang="ko-KR" sz="1600" dirty="0"/>
              <a:t>(size=6, shape=19, alpha=0.5)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ggtitle</a:t>
            </a:r>
            <a:r>
              <a:rPr lang="en-US" altLang="ko-KR" sz="1600" dirty="0"/>
              <a:t>("</a:t>
            </a:r>
            <a:r>
              <a:rPr lang="ko-KR" altLang="en-US" sz="1600" dirty="0" err="1"/>
              <a:t>점포수</a:t>
            </a:r>
            <a:r>
              <a:rPr lang="ko-KR" altLang="en-US" sz="1600" dirty="0"/>
              <a:t> 변화 </a:t>
            </a:r>
            <a:r>
              <a:rPr lang="en-US" altLang="ko-KR" sz="1600" dirty="0"/>
              <a:t>Top 10 </a:t>
            </a:r>
            <a:r>
              <a:rPr lang="ko-KR" altLang="en-US" sz="1600" dirty="0"/>
              <a:t>동</a:t>
            </a:r>
            <a:r>
              <a:rPr lang="en-US" altLang="ko-KR" sz="1600" dirty="0"/>
              <a:t>")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ylab</a:t>
            </a:r>
            <a:r>
              <a:rPr lang="en-US" altLang="ko-KR" sz="1600" dirty="0"/>
              <a:t>("</a:t>
            </a:r>
            <a:r>
              <a:rPr lang="ko-KR" altLang="en-US" sz="1600" dirty="0" err="1"/>
              <a:t>점포수</a:t>
            </a:r>
            <a:r>
              <a:rPr lang="en-US" altLang="ko-KR" sz="1600" dirty="0"/>
              <a:t>")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scale_x_continuous</a:t>
            </a:r>
            <a:r>
              <a:rPr lang="en-US" altLang="ko-KR" sz="1600" dirty="0"/>
              <a:t>(breaks=1:5,</a:t>
            </a:r>
          </a:p>
          <a:p>
            <a:r>
              <a:rPr lang="en-US" altLang="ko-KR" sz="1600" dirty="0"/>
              <a:t> 	labels=files) +</a:t>
            </a:r>
          </a:p>
          <a:p>
            <a:r>
              <a:rPr lang="en-US" altLang="ko-KR" sz="1600" dirty="0"/>
              <a:t> theme(</a:t>
            </a:r>
            <a:r>
              <a:rPr lang="en-US" altLang="ko-KR" sz="1600" dirty="0" err="1"/>
              <a:t>plot.title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element_text</a:t>
            </a:r>
            <a:r>
              <a:rPr lang="en-US" altLang="ko-KR" sz="1600" dirty="0"/>
              <a:t>(color="black", size=14, face="bold"))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5187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기간별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04088"/>
            <a:ext cx="8550950" cy="474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1. </a:t>
            </a:r>
            <a:r>
              <a:rPr lang="ko-KR" altLang="en-US" sz="2000" b="1" dirty="0">
                <a:solidFill>
                  <a:srgbClr val="437361"/>
                </a:solidFill>
              </a:rPr>
              <a:t>업종별 점포수의 변화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marL="857250" lvl="2" indent="0">
              <a:buNone/>
            </a:pPr>
            <a:endParaRPr lang="en-US" altLang="ko-KR" sz="1400" b="1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marL="857250" lvl="2" indent="0">
              <a:buNone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5D7B71-3711-4993-8614-56C5D062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21" y="1219576"/>
            <a:ext cx="7440557" cy="373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73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기간별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A8B874-198F-44B8-9CDD-C3787B349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21" y="1133745"/>
            <a:ext cx="7440557" cy="523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85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기간별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04088"/>
            <a:ext cx="8550950" cy="474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2. </a:t>
            </a:r>
            <a:r>
              <a:rPr lang="ko-KR" altLang="en-US" sz="2000" b="1" dirty="0" err="1">
                <a:solidFill>
                  <a:srgbClr val="437361"/>
                </a:solidFill>
              </a:rPr>
              <a:t>점포수</a:t>
            </a:r>
            <a:r>
              <a:rPr lang="ko-KR" altLang="en-US" sz="2000" b="1" dirty="0">
                <a:solidFill>
                  <a:srgbClr val="437361"/>
                </a:solidFill>
              </a:rPr>
              <a:t> 변화가 큰 상위 </a:t>
            </a:r>
            <a:r>
              <a:rPr lang="en-US" altLang="ko-KR" sz="2000" b="1" dirty="0">
                <a:solidFill>
                  <a:srgbClr val="437361"/>
                </a:solidFill>
              </a:rPr>
              <a:t>10</a:t>
            </a:r>
            <a:r>
              <a:rPr lang="ko-KR" altLang="en-US" sz="2000" b="1" dirty="0">
                <a:solidFill>
                  <a:srgbClr val="437361"/>
                </a:solidFill>
              </a:rPr>
              <a:t>개 업종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9B99A9-2C52-4701-B801-90CCC1067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21" y="1285735"/>
            <a:ext cx="7440557" cy="9493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2BD50A-A8F5-42C4-8BCC-43A012AF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21" y="2235101"/>
            <a:ext cx="7440557" cy="609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832BFD-39FA-453B-82B1-FE586690A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21" y="2844856"/>
            <a:ext cx="7440557" cy="11701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0C1DAB-3B56-439E-B974-A64505952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21" y="4002905"/>
            <a:ext cx="7440557" cy="5723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DCEDF2-7243-4381-9388-109109CF5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721" y="4575256"/>
            <a:ext cx="7440557" cy="201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2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기간별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EC3E51-BFA4-4D79-9E99-599ADA593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21" y="1088740"/>
            <a:ext cx="7440557" cy="3080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3D331A-8BFF-43DE-B1B6-BA0A69A3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21" y="1396838"/>
            <a:ext cx="7440557" cy="530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10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기간별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04088"/>
            <a:ext cx="8550950" cy="474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3. </a:t>
            </a:r>
            <a:r>
              <a:rPr lang="ko-KR" altLang="en-US" sz="2000" b="1" dirty="0">
                <a:solidFill>
                  <a:srgbClr val="437361"/>
                </a:solidFill>
              </a:rPr>
              <a:t>구별 점포수의 변화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00695E-9215-4757-B710-FF3171B0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21" y="1199049"/>
            <a:ext cx="6870629" cy="1329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030567-A886-4988-B586-E9F3A2BFF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21" y="2513683"/>
            <a:ext cx="6853071" cy="406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55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기간별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04088"/>
            <a:ext cx="8550950" cy="474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4. </a:t>
            </a:r>
            <a:r>
              <a:rPr lang="ko-KR" altLang="en-US" sz="2000" b="1" dirty="0" err="1">
                <a:solidFill>
                  <a:srgbClr val="437361"/>
                </a:solidFill>
              </a:rPr>
              <a:t>점포수</a:t>
            </a:r>
            <a:r>
              <a:rPr lang="ko-KR" altLang="en-US" sz="2000" b="1" dirty="0">
                <a:solidFill>
                  <a:srgbClr val="437361"/>
                </a:solidFill>
              </a:rPr>
              <a:t> 변화가 큰 상위 </a:t>
            </a:r>
            <a:r>
              <a:rPr lang="en-US" altLang="ko-KR" sz="2000" b="1" dirty="0">
                <a:solidFill>
                  <a:srgbClr val="437361"/>
                </a:solidFill>
              </a:rPr>
              <a:t>10</a:t>
            </a:r>
            <a:r>
              <a:rPr lang="ko-KR" altLang="en-US" sz="2000" b="1" dirty="0">
                <a:solidFill>
                  <a:srgbClr val="437361"/>
                </a:solidFill>
              </a:rPr>
              <a:t>개 동 확인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99F714-ACFB-490F-A4B0-E94658A2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60" y="1304198"/>
            <a:ext cx="7468944" cy="14222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B9412F-A679-46AB-A147-C290BF7E5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60" y="2706118"/>
            <a:ext cx="7468944" cy="8395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FA31DD-8977-495E-9C4E-7D7E8EB07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60" y="3545708"/>
            <a:ext cx="7468944" cy="3112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6BC43E-FF95-4564-B83F-2F0E786D4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333" y="3849749"/>
            <a:ext cx="7465871" cy="6862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EB2ECF-7B00-42D3-A9BB-9BA0DF2BC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9" y="4518891"/>
            <a:ext cx="7465871" cy="201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38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기간별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5706EE-680B-47B7-89E3-39CD2554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31" y="773705"/>
            <a:ext cx="7465871" cy="3702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1B4029-6AFD-4998-982E-DC9D5C173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30" y="1143913"/>
            <a:ext cx="7465871" cy="23364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41EBF5-D58E-4FEF-A53D-7A88A0B28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63" y="3480383"/>
            <a:ext cx="7461438" cy="30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74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172C6BC-004A-4904-BEDD-16426C9B9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역삼</a:t>
            </a:r>
            <a:r>
              <a:rPr lang="en-US" altLang="ko-KR" dirty="0"/>
              <a:t>1</a:t>
            </a:r>
            <a:r>
              <a:rPr lang="ko-KR" altLang="en-US"/>
              <a:t>동 상권 분석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388D42-82AB-4CE8-A1DE-1341B66AED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u="sng" dirty="0"/>
              <a:t>Section 04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429802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역삼</a:t>
            </a:r>
            <a:r>
              <a:rPr lang="en-US" altLang="ko-KR" dirty="0"/>
              <a:t>1</a:t>
            </a:r>
            <a:r>
              <a:rPr lang="ko-KR" altLang="en-US" dirty="0"/>
              <a:t>동 상권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C0534-15CC-4F02-9209-19154B1A1024}"/>
              </a:ext>
            </a:extLst>
          </p:cNvPr>
          <p:cNvSpPr/>
          <p:nvPr/>
        </p:nvSpPr>
        <p:spPr>
          <a:xfrm>
            <a:off x="841643" y="773705"/>
            <a:ext cx="1035115" cy="4736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E78428-B4A4-417F-AAEA-8908068EDE27}"/>
              </a:ext>
            </a:extLst>
          </p:cNvPr>
          <p:cNvSpPr/>
          <p:nvPr/>
        </p:nvSpPr>
        <p:spPr>
          <a:xfrm>
            <a:off x="841643" y="1247395"/>
            <a:ext cx="7443269" cy="5363686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341C-A295-47BA-8018-A405AFC6976D}"/>
              </a:ext>
            </a:extLst>
          </p:cNvPr>
          <p:cNvSpPr txBox="1"/>
          <p:nvPr/>
        </p:nvSpPr>
        <p:spPr>
          <a:xfrm>
            <a:off x="813092" y="841273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코드 </a:t>
            </a:r>
            <a:r>
              <a:rPr lang="en-US" altLang="ko-KR" sz="1600" dirty="0"/>
              <a:t>13-4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4360B-2B13-4A0A-9955-84BD00269A50}"/>
              </a:ext>
            </a:extLst>
          </p:cNvPr>
          <p:cNvSpPr txBox="1"/>
          <p:nvPr/>
        </p:nvSpPr>
        <p:spPr>
          <a:xfrm>
            <a:off x="898440" y="1297749"/>
            <a:ext cx="70939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ds.yeoksam</a:t>
            </a:r>
            <a:r>
              <a:rPr lang="en-US" altLang="ko-KR" sz="1600" dirty="0"/>
              <a:t> &lt;- subset(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$</a:t>
            </a:r>
            <a:r>
              <a:rPr lang="ko-KR" altLang="en-US" sz="1600" dirty="0" err="1"/>
              <a:t>수집연월</a:t>
            </a:r>
            <a:r>
              <a:rPr lang="en-US" altLang="ko-KR" sz="1600" dirty="0"/>
              <a:t>==5 &amp;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$</a:t>
            </a:r>
            <a:r>
              <a:rPr lang="ko-KR" altLang="en-US" sz="1600" dirty="0"/>
              <a:t>행정동명</a:t>
            </a:r>
            <a:r>
              <a:rPr lang="en-US" altLang="ko-KR" sz="1600" dirty="0"/>
              <a:t>=="</a:t>
            </a:r>
            <a:r>
              <a:rPr lang="ko-KR" altLang="en-US" sz="1600" dirty="0"/>
              <a:t>역삼</a:t>
            </a:r>
            <a:r>
              <a:rPr lang="en-US" altLang="ko-KR" sz="1600" dirty="0"/>
              <a:t>1</a:t>
            </a:r>
            <a:r>
              <a:rPr lang="ko-KR" altLang="en-US" sz="1600" dirty="0"/>
              <a:t>동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점포를 업종별로 구분하여 지도에 표시</a:t>
            </a:r>
          </a:p>
          <a:p>
            <a:r>
              <a:rPr lang="en-US" altLang="ko-KR" sz="1600" dirty="0" err="1"/>
              <a:t>cen</a:t>
            </a:r>
            <a:r>
              <a:rPr lang="en-US" altLang="ko-KR" sz="1600" dirty="0"/>
              <a:t> &lt;- c(mean(</a:t>
            </a:r>
            <a:r>
              <a:rPr lang="en-US" altLang="ko-KR" sz="1600" dirty="0" err="1"/>
              <a:t>ds.yeoksam</a:t>
            </a:r>
            <a:r>
              <a:rPr lang="en-US" altLang="ko-KR" sz="1600" dirty="0"/>
              <a:t>$</a:t>
            </a:r>
            <a:r>
              <a:rPr lang="ko-KR" altLang="en-US" sz="1600" dirty="0"/>
              <a:t>경도</a:t>
            </a:r>
            <a:r>
              <a:rPr lang="en-US" altLang="ko-KR" sz="1600" dirty="0"/>
              <a:t>),mean(</a:t>
            </a:r>
            <a:r>
              <a:rPr lang="en-US" altLang="ko-KR" sz="1600" dirty="0" err="1"/>
              <a:t>ds.yeoksam</a:t>
            </a:r>
            <a:r>
              <a:rPr lang="en-US" altLang="ko-KR" sz="1600" dirty="0"/>
              <a:t>$</a:t>
            </a:r>
            <a:r>
              <a:rPr lang="ko-KR" altLang="en-US" sz="1600" dirty="0"/>
              <a:t>위도</a:t>
            </a:r>
            <a:r>
              <a:rPr lang="en-US" altLang="ko-KR" sz="1600" dirty="0"/>
              <a:t>))</a:t>
            </a:r>
          </a:p>
          <a:p>
            <a:r>
              <a:rPr lang="en-US" altLang="ko-KR" sz="1600" dirty="0"/>
              <a:t>map &lt;- </a:t>
            </a:r>
            <a:r>
              <a:rPr lang="en-US" altLang="ko-KR" sz="1600" dirty="0" err="1"/>
              <a:t>get_googlemap</a:t>
            </a:r>
            <a:r>
              <a:rPr lang="en-US" altLang="ko-KR" sz="1600" dirty="0"/>
              <a:t>(center=</a:t>
            </a:r>
            <a:r>
              <a:rPr lang="en-US" altLang="ko-KR" sz="1600" dirty="0" err="1"/>
              <a:t>cen</a:t>
            </a:r>
            <a:r>
              <a:rPr lang="en-US" altLang="ko-KR" sz="1600" dirty="0"/>
              <a:t>, 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마커 없는 지도 가져오기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</a:t>
            </a:r>
            <a:r>
              <a:rPr lang="en-US" altLang="ko-KR" sz="1600" dirty="0" err="1"/>
              <a:t>maptype</a:t>
            </a:r>
            <a:r>
              <a:rPr lang="en-US" altLang="ko-KR" sz="1600" dirty="0"/>
              <a:t>="roadmap",</a:t>
            </a:r>
          </a:p>
          <a:p>
            <a:r>
              <a:rPr lang="en-US" altLang="ko-KR" sz="1600" dirty="0"/>
              <a:t> 	size=c(640,640),</a:t>
            </a:r>
          </a:p>
          <a:p>
            <a:r>
              <a:rPr lang="en-US" altLang="ko-KR" sz="1600" dirty="0"/>
              <a:t> 	zoom=15)</a:t>
            </a:r>
          </a:p>
          <a:p>
            <a:r>
              <a:rPr lang="en-US" altLang="ko-KR" sz="1600" dirty="0" err="1"/>
              <a:t>gmap</a:t>
            </a:r>
            <a:r>
              <a:rPr lang="en-US" altLang="ko-KR" sz="1600" dirty="0"/>
              <a:t> &lt;- </a:t>
            </a:r>
            <a:r>
              <a:rPr lang="en-US" altLang="ko-KR" sz="1600" dirty="0" err="1"/>
              <a:t>ggmap</a:t>
            </a:r>
            <a:r>
              <a:rPr lang="en-US" altLang="ko-KR" sz="1600" dirty="0"/>
              <a:t>(map)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지도를 저장</a:t>
            </a:r>
          </a:p>
          <a:p>
            <a:r>
              <a:rPr lang="en-US" altLang="ko-KR" sz="1600" dirty="0" err="1"/>
              <a:t>gmap+geom_point</a:t>
            </a:r>
            <a:r>
              <a:rPr lang="en-US" altLang="ko-KR" sz="1600" dirty="0"/>
              <a:t>(data = </a:t>
            </a:r>
            <a:r>
              <a:rPr lang="en-US" altLang="ko-KR" sz="1600" dirty="0" err="1"/>
              <a:t>ds.yeoksam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aes</a:t>
            </a:r>
            <a:r>
              <a:rPr lang="en-US" altLang="ko-KR" sz="1600" dirty="0"/>
              <a:t>(x=</a:t>
            </a:r>
            <a:r>
              <a:rPr lang="ko-KR" altLang="en-US" sz="1600" dirty="0"/>
              <a:t>경도</a:t>
            </a:r>
            <a:r>
              <a:rPr lang="en-US" altLang="ko-KR" sz="1600" dirty="0"/>
              <a:t>,y=</a:t>
            </a:r>
            <a:r>
              <a:rPr lang="ko-KR" altLang="en-US" sz="1600" dirty="0"/>
              <a:t>위도</a:t>
            </a:r>
            <a:r>
              <a:rPr lang="en-US" altLang="ko-KR" sz="1600" dirty="0"/>
              <a:t>,color=</a:t>
            </a:r>
            <a:r>
              <a:rPr lang="ko-KR" altLang="en-US" sz="1600" dirty="0" err="1"/>
              <a:t>상권업종대분류명</a:t>
            </a:r>
            <a:r>
              <a:rPr lang="en-US" altLang="ko-KR" sz="1600" dirty="0"/>
              <a:t>),size=2,alpha=0.7) +</a:t>
            </a:r>
          </a:p>
          <a:p>
            <a:r>
              <a:rPr lang="en-US" altLang="ko-KR" sz="1600" dirty="0"/>
              <a:t> labs(x = "Longitude", y = "Latitude",</a:t>
            </a:r>
          </a:p>
          <a:p>
            <a:r>
              <a:rPr lang="en-US" altLang="ko-KR" sz="1600" dirty="0"/>
              <a:t> title="</a:t>
            </a:r>
            <a:r>
              <a:rPr lang="ko-KR" altLang="en-US" sz="1600" dirty="0"/>
              <a:t>역삼</a:t>
            </a:r>
            <a:r>
              <a:rPr lang="en-US" altLang="ko-KR" sz="1600" dirty="0"/>
              <a:t>1</a:t>
            </a:r>
            <a:r>
              <a:rPr lang="ko-KR" altLang="en-US" sz="1600" dirty="0"/>
              <a:t>동 업종별 점포</a:t>
            </a:r>
            <a:r>
              <a:rPr lang="en-US" altLang="ko-KR" sz="1600" dirty="0"/>
              <a:t>", color = "</a:t>
            </a:r>
            <a:r>
              <a:rPr lang="ko-KR" altLang="en-US" sz="1600" dirty="0"/>
              <a:t>업종</a:t>
            </a:r>
            <a:r>
              <a:rPr lang="en-US" altLang="ko-KR" sz="1600" dirty="0"/>
              <a:t>")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커피 점포만 지도에 표시</a:t>
            </a:r>
          </a:p>
          <a:p>
            <a:r>
              <a:rPr lang="en-US" altLang="ko-KR" sz="1600" dirty="0"/>
              <a:t>ds.yeoksam2 &lt;- subset(</a:t>
            </a:r>
            <a:r>
              <a:rPr lang="en-US" altLang="ko-KR" sz="1600" dirty="0" err="1"/>
              <a:t>ds.yeoksam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ds.yeoksam</a:t>
            </a:r>
            <a:r>
              <a:rPr lang="en-US" altLang="ko-KR" sz="1600" dirty="0"/>
              <a:t>$</a:t>
            </a:r>
            <a:r>
              <a:rPr lang="ko-KR" altLang="en-US" sz="1600" dirty="0" err="1"/>
              <a:t>상권업종소분류명</a:t>
            </a:r>
            <a:r>
              <a:rPr lang="en-US" altLang="ko-KR" sz="1600" dirty="0"/>
              <a:t>==</a:t>
            </a:r>
          </a:p>
          <a:p>
            <a:r>
              <a:rPr lang="en-US" altLang="ko-KR" sz="1600" dirty="0"/>
              <a:t> 	"</a:t>
            </a:r>
            <a:r>
              <a:rPr lang="ko-KR" altLang="en-US" sz="1600" dirty="0"/>
              <a:t>커피전문점</a:t>
            </a:r>
            <a:r>
              <a:rPr lang="en-US" altLang="ko-KR" sz="1600" dirty="0"/>
              <a:t>/</a:t>
            </a:r>
            <a:r>
              <a:rPr lang="ko-KR" altLang="en-US" sz="1600" dirty="0"/>
              <a:t>카페</a:t>
            </a:r>
            <a:r>
              <a:rPr lang="en-US" altLang="ko-KR" sz="1600" dirty="0"/>
              <a:t>/</a:t>
            </a:r>
            <a:r>
              <a:rPr lang="ko-KR" altLang="en-US" sz="1600" dirty="0"/>
              <a:t>다방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gmap+geom_point</a:t>
            </a:r>
            <a:r>
              <a:rPr lang="en-US" altLang="ko-KR" sz="1600" dirty="0"/>
              <a:t>(data = ds.yeoksam2,</a:t>
            </a:r>
          </a:p>
          <a:p>
            <a:r>
              <a:rPr lang="en-US" altLang="ko-KR" sz="1600" dirty="0"/>
              <a:t> 	</a:t>
            </a:r>
            <a:r>
              <a:rPr lang="en-US" altLang="ko-KR" sz="1600" dirty="0" err="1"/>
              <a:t>aes</a:t>
            </a:r>
            <a:r>
              <a:rPr lang="en-US" altLang="ko-KR" sz="1600" dirty="0"/>
              <a:t>(x=</a:t>
            </a:r>
            <a:r>
              <a:rPr lang="ko-KR" altLang="en-US" sz="1600" dirty="0"/>
              <a:t>경도</a:t>
            </a:r>
            <a:r>
              <a:rPr lang="en-US" altLang="ko-KR" sz="1600" dirty="0"/>
              <a:t>,y=</a:t>
            </a:r>
            <a:r>
              <a:rPr lang="ko-KR" altLang="en-US" sz="1600" dirty="0"/>
              <a:t>위도</a:t>
            </a:r>
            <a:r>
              <a:rPr lang="en-US" altLang="ko-KR" sz="1600" dirty="0"/>
              <a:t>), size=2, alpha=0.5, col="red") +</a:t>
            </a:r>
          </a:p>
          <a:p>
            <a:r>
              <a:rPr lang="en-US" altLang="ko-KR" sz="1600" dirty="0"/>
              <a:t> labs(x = "Longitude", y = "Latitude",</a:t>
            </a:r>
          </a:p>
          <a:p>
            <a:r>
              <a:rPr lang="en-US" altLang="ko-KR" sz="1600" dirty="0"/>
              <a:t> 	title="</a:t>
            </a:r>
            <a:r>
              <a:rPr lang="ko-KR" altLang="en-US" sz="1600" dirty="0"/>
              <a:t>역삼</a:t>
            </a:r>
            <a:r>
              <a:rPr lang="en-US" altLang="ko-KR" sz="1600" dirty="0"/>
              <a:t>1</a:t>
            </a:r>
            <a:r>
              <a:rPr lang="ko-KR" altLang="en-US" sz="1600" dirty="0"/>
              <a:t>동 </a:t>
            </a:r>
            <a:r>
              <a:rPr lang="ko-KR" altLang="en-US" sz="1600" dirty="0" err="1"/>
              <a:t>커피점</a:t>
            </a:r>
            <a:r>
              <a:rPr lang="en-US" altLang="ko-KR" sz="1600" dirty="0"/>
              <a:t>" )</a:t>
            </a:r>
          </a:p>
        </p:txBody>
      </p:sp>
    </p:spTree>
    <p:extLst>
      <p:ext uri="{BB962C8B-B14F-4D97-AF65-F5344CB8AC3E}">
        <p14:creationId xmlns:p14="http://schemas.microsoft.com/office/powerpoint/2010/main" val="1574223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 대상 데이터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6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1. </a:t>
            </a:r>
            <a:r>
              <a:rPr lang="ko-KR" altLang="en-US" sz="2000" b="1" dirty="0">
                <a:solidFill>
                  <a:srgbClr val="437361"/>
                </a:solidFill>
              </a:rPr>
              <a:t>지도 서비스의 중요성</a:t>
            </a:r>
            <a:r>
              <a:rPr lang="ko-KR" altLang="en-US" sz="1800" b="1" dirty="0">
                <a:solidFill>
                  <a:schemeClr val="accent3"/>
                </a:solidFill>
              </a:rPr>
              <a:t>   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공공데이터 포털 사이트</a:t>
            </a:r>
            <a:r>
              <a:rPr lang="en-US" altLang="ko-KR" sz="1600" dirty="0"/>
              <a:t>(https://www.data.go.kr/)</a:t>
            </a:r>
            <a:r>
              <a:rPr lang="ko-KR" altLang="en-US" sz="1600" dirty="0"/>
              <a:t>에서 상가 정보를 다운로드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서울시 자료만을 따로 추출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서울시 상가정보는 </a:t>
            </a:r>
            <a:r>
              <a:rPr lang="en-US" altLang="ko-KR" sz="1600" dirty="0"/>
              <a:t>2015</a:t>
            </a:r>
            <a:r>
              <a:rPr lang="ko-KR" altLang="en-US" sz="1600" dirty="0"/>
              <a:t>년 </a:t>
            </a:r>
            <a:r>
              <a:rPr lang="en-US" altLang="ko-KR" sz="1600" dirty="0"/>
              <a:t>12</a:t>
            </a:r>
            <a:r>
              <a:rPr lang="ko-KR" altLang="en-US" sz="1600" dirty="0"/>
              <a:t>월</a:t>
            </a:r>
            <a:r>
              <a:rPr lang="en-US" altLang="ko-KR" sz="1600" dirty="0"/>
              <a:t>, 2016</a:t>
            </a:r>
            <a:r>
              <a:rPr lang="ko-KR" altLang="en-US" sz="1600" dirty="0"/>
              <a:t>년 </a:t>
            </a:r>
            <a:r>
              <a:rPr lang="en-US" altLang="ko-KR" sz="1600" dirty="0"/>
              <a:t>6</a:t>
            </a:r>
            <a:r>
              <a:rPr lang="ko-KR" altLang="en-US" sz="1600" dirty="0"/>
              <a:t>월</a:t>
            </a:r>
            <a:r>
              <a:rPr lang="en-US" altLang="ko-KR" sz="1600" dirty="0"/>
              <a:t>, 2016</a:t>
            </a:r>
            <a:r>
              <a:rPr lang="ko-KR" altLang="en-US" sz="1600" dirty="0"/>
              <a:t>년 </a:t>
            </a:r>
            <a:r>
              <a:rPr lang="en-US" altLang="ko-KR" sz="1600" dirty="0"/>
              <a:t>12</a:t>
            </a:r>
            <a:r>
              <a:rPr lang="ko-KR" altLang="en-US" sz="1600" dirty="0"/>
              <a:t>월</a:t>
            </a:r>
            <a:r>
              <a:rPr lang="en-US" altLang="ko-KR" sz="1600" dirty="0"/>
              <a:t>, 2017</a:t>
            </a:r>
            <a:r>
              <a:rPr lang="ko-KR" altLang="en-US" sz="1600" dirty="0"/>
              <a:t>년 </a:t>
            </a:r>
            <a:r>
              <a:rPr lang="en-US" altLang="ko-KR" sz="1600" dirty="0"/>
              <a:t>6</a:t>
            </a:r>
            <a:r>
              <a:rPr lang="ko-KR" altLang="en-US" sz="1600" dirty="0"/>
              <a:t>월</a:t>
            </a:r>
            <a:r>
              <a:rPr lang="en-US" altLang="ko-KR" sz="1600" dirty="0"/>
              <a:t>, 2017</a:t>
            </a:r>
            <a:r>
              <a:rPr lang="ko-KR" altLang="en-US" sz="1600" dirty="0"/>
              <a:t>년 </a:t>
            </a:r>
            <a:r>
              <a:rPr lang="en-US" altLang="ko-KR" sz="1600" dirty="0"/>
              <a:t>12</a:t>
            </a:r>
            <a:r>
              <a:rPr lang="ko-KR" altLang="en-US" sz="1600" dirty="0"/>
              <a:t>월 이렇게 총 </a:t>
            </a:r>
            <a:r>
              <a:rPr lang="en-US" altLang="ko-KR" sz="1600" dirty="0"/>
              <a:t>5</a:t>
            </a:r>
            <a:r>
              <a:rPr lang="ko-KR" altLang="en-US" sz="1600" dirty="0"/>
              <a:t>회에 걸쳐서 조사된 것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파일 목록</a:t>
            </a:r>
            <a:r>
              <a:rPr lang="en-US" altLang="ko-KR" sz="1600" dirty="0"/>
              <a:t>: </a:t>
            </a:r>
            <a:r>
              <a:rPr lang="en-US" altLang="ko-KR" sz="1400" dirty="0"/>
              <a:t>seoul_201512, seoul_201606, seoul_201612, seoul_201706, seoul_201712.xlsx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데이터가 들어 있는 파일들을 열어 필요한 열만 선택한 후</a:t>
            </a:r>
            <a:r>
              <a:rPr lang="en-US" altLang="ko-KR" sz="1600" dirty="0"/>
              <a:t>, 5</a:t>
            </a:r>
            <a:r>
              <a:rPr lang="ko-KR" altLang="en-US" sz="1600" dirty="0"/>
              <a:t>개 파일을 하나로 합치는 작업 준비</a:t>
            </a: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94012A-8D82-412D-9869-0693BBD4E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04" y="4185061"/>
            <a:ext cx="5310591" cy="2208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CD034-D079-4D7B-955A-EDB546026D31}"/>
              </a:ext>
            </a:extLst>
          </p:cNvPr>
          <p:cNvSpPr txBox="1"/>
          <p:nvPr/>
        </p:nvSpPr>
        <p:spPr>
          <a:xfrm>
            <a:off x="3002220" y="6393552"/>
            <a:ext cx="3139558" cy="44701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13-1 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상가 정보 파일의 내용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9990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역삼</a:t>
            </a:r>
            <a:r>
              <a:rPr lang="en-US" altLang="ko-KR" dirty="0"/>
              <a:t>1</a:t>
            </a:r>
            <a:r>
              <a:rPr lang="ko-KR" altLang="en-US" dirty="0"/>
              <a:t>동 상권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1829213"/>
            <a:ext cx="8550950" cy="474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1. </a:t>
            </a:r>
            <a:r>
              <a:rPr lang="ko-KR" altLang="en-US" sz="2000" b="1" dirty="0">
                <a:solidFill>
                  <a:srgbClr val="437361"/>
                </a:solidFill>
              </a:rPr>
              <a:t>점포를 업종별로 구분하여 지도에 표시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4B0449-D3B7-4E57-9635-E4C093AD8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20" y="863715"/>
            <a:ext cx="7440557" cy="5568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D67402-89E7-4041-9A9C-28D00192F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21" y="2370990"/>
            <a:ext cx="7440557" cy="4103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17023D-2FA6-4AD2-9511-ADF7F8F24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20" y="2773798"/>
            <a:ext cx="7440557" cy="22303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090D55-9295-499A-A1DA-9D08972E4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486" y="5004174"/>
            <a:ext cx="7440557" cy="112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49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역삼</a:t>
            </a:r>
            <a:r>
              <a:rPr lang="en-US" altLang="ko-KR" dirty="0"/>
              <a:t>1</a:t>
            </a:r>
            <a:r>
              <a:rPr lang="ko-KR" altLang="en-US" dirty="0"/>
              <a:t>동 상권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0E71FD-0BFC-42A7-AC3F-A08C9EEF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80" y="1133745"/>
            <a:ext cx="7429840" cy="42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63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역삼</a:t>
            </a:r>
            <a:r>
              <a:rPr lang="en-US" altLang="ko-KR" dirty="0"/>
              <a:t>1</a:t>
            </a:r>
            <a:r>
              <a:rPr lang="ko-KR" altLang="en-US" dirty="0"/>
              <a:t>동 상권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49093"/>
            <a:ext cx="8550950" cy="474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2. </a:t>
            </a:r>
            <a:r>
              <a:rPr lang="ko-KR" altLang="en-US" sz="2000" b="1" dirty="0">
                <a:solidFill>
                  <a:srgbClr val="437361"/>
                </a:solidFill>
              </a:rPr>
              <a:t>커피 점포만 지도에 표시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BA1A57-AD09-4A4B-9058-78882A4CC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86" y="1171968"/>
            <a:ext cx="7440557" cy="5485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9C5D03-2AE1-4B56-AA0D-3FDF477C6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86" y="1720545"/>
            <a:ext cx="7440557" cy="12168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0ED78A-BC88-4F13-AE26-27DA5BC2E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24" y="2830550"/>
            <a:ext cx="7440557" cy="39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88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892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 대상 데이터 준비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50FE12-7DEA-40E4-AB0F-9E6B19AE4E86}"/>
              </a:ext>
            </a:extLst>
          </p:cNvPr>
          <p:cNvSpPr/>
          <p:nvPr/>
        </p:nvSpPr>
        <p:spPr>
          <a:xfrm>
            <a:off x="841643" y="773705"/>
            <a:ext cx="1035115" cy="4736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E88786-C58F-4189-A9A3-05BB1F6054EA}"/>
              </a:ext>
            </a:extLst>
          </p:cNvPr>
          <p:cNvSpPr/>
          <p:nvPr/>
        </p:nvSpPr>
        <p:spPr>
          <a:xfrm>
            <a:off x="841643" y="1247394"/>
            <a:ext cx="7443269" cy="555955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051B5-E7F8-411A-8960-E09B59FDAC46}"/>
              </a:ext>
            </a:extLst>
          </p:cNvPr>
          <p:cNvSpPr txBox="1"/>
          <p:nvPr/>
        </p:nvSpPr>
        <p:spPr>
          <a:xfrm>
            <a:off x="813092" y="841273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코드 </a:t>
            </a:r>
            <a:r>
              <a:rPr lang="en-US" altLang="ko-KR" sz="1600" dirty="0"/>
              <a:t>13-1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1C8C8-151D-4E22-9BEF-C7FCC222FDCB}"/>
              </a:ext>
            </a:extLst>
          </p:cNvPr>
          <p:cNvSpPr txBox="1"/>
          <p:nvPr/>
        </p:nvSpPr>
        <p:spPr>
          <a:xfrm>
            <a:off x="898440" y="1297749"/>
            <a:ext cx="709394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setwd</a:t>
            </a:r>
            <a:r>
              <a:rPr lang="en-US" altLang="ko-KR" sz="1600" dirty="0"/>
              <a:t>("D:/source")</a:t>
            </a:r>
          </a:p>
          <a:p>
            <a:endParaRPr lang="en-US" altLang="ko-KR" sz="1600" dirty="0"/>
          </a:p>
          <a:p>
            <a:r>
              <a:rPr lang="en-US" altLang="ko-KR" sz="1600" dirty="0"/>
              <a:t>library(ggplot2)</a:t>
            </a:r>
          </a:p>
          <a:p>
            <a:r>
              <a:rPr lang="en-US" altLang="ko-KR" sz="1600" dirty="0"/>
              <a:t>library(</a:t>
            </a:r>
            <a:r>
              <a:rPr lang="en-US" altLang="ko-KR" sz="1600" dirty="0" err="1"/>
              <a:t>ggmap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library(</a:t>
            </a:r>
            <a:r>
              <a:rPr lang="en-US" altLang="ko-KR" sz="1600" dirty="0" err="1"/>
              <a:t>readxl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files &lt;- c("201512","201606","201612","201706","201712")</a:t>
            </a:r>
          </a:p>
          <a:p>
            <a:r>
              <a:rPr lang="en-US" altLang="ko-KR" sz="1600" dirty="0"/>
              <a:t>columns &lt;- c( "</a:t>
            </a:r>
            <a:r>
              <a:rPr lang="ko-KR" altLang="en-US" sz="1600" dirty="0"/>
              <a:t>상가업소번호</a:t>
            </a:r>
            <a:r>
              <a:rPr lang="en-US" altLang="ko-KR" sz="1600" dirty="0"/>
              <a:t>", "</a:t>
            </a:r>
            <a:r>
              <a:rPr lang="ko-KR" altLang="en-US" sz="1600" dirty="0"/>
              <a:t>상호명</a:t>
            </a:r>
            <a:r>
              <a:rPr lang="en-US" altLang="ko-KR" sz="1600" dirty="0"/>
              <a:t>", "</a:t>
            </a:r>
            <a:r>
              <a:rPr lang="ko-KR" altLang="en-US" sz="1600" dirty="0" err="1"/>
              <a:t>상권업종대분류명</a:t>
            </a:r>
            <a:r>
              <a:rPr lang="en-US" altLang="ko-KR" sz="1600" dirty="0"/>
              <a:t>", "</a:t>
            </a:r>
            <a:r>
              <a:rPr lang="ko-KR" altLang="en-US" sz="1600" dirty="0" err="1"/>
              <a:t>상권업종중분류명</a:t>
            </a:r>
            <a:r>
              <a:rPr lang="en-US" altLang="ko-KR" sz="1600" dirty="0"/>
              <a:t>", "</a:t>
            </a:r>
            <a:r>
              <a:rPr lang="ko-KR" altLang="en-US" sz="1600" dirty="0" err="1"/>
              <a:t>상권업종소분류명</a:t>
            </a:r>
            <a:r>
              <a:rPr lang="en-US" altLang="ko-KR" sz="1600" dirty="0"/>
              <a:t>", "</a:t>
            </a:r>
            <a:r>
              <a:rPr lang="ko-KR" altLang="en-US" sz="1600" dirty="0" err="1"/>
              <a:t>시군구명</a:t>
            </a:r>
            <a:r>
              <a:rPr lang="en-US" altLang="ko-KR" sz="1600" dirty="0"/>
              <a:t>", "</a:t>
            </a:r>
            <a:r>
              <a:rPr lang="ko-KR" altLang="en-US" sz="1600" dirty="0"/>
              <a:t>행정동명</a:t>
            </a:r>
            <a:r>
              <a:rPr lang="en-US" altLang="ko-KR" sz="1600" dirty="0"/>
              <a:t>", "</a:t>
            </a:r>
            <a:r>
              <a:rPr lang="ko-KR" altLang="en-US" sz="1600" dirty="0"/>
              <a:t>경도</a:t>
            </a:r>
            <a:r>
              <a:rPr lang="en-US" altLang="ko-KR" sz="1600" dirty="0"/>
              <a:t>", "</a:t>
            </a:r>
            <a:r>
              <a:rPr lang="ko-KR" altLang="en-US" sz="1600" dirty="0"/>
              <a:t>위도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ds.total</a:t>
            </a:r>
            <a:r>
              <a:rPr lang="en-US" altLang="ko-KR" sz="1600" dirty="0"/>
              <a:t> &lt;- NULL</a:t>
            </a:r>
          </a:p>
          <a:p>
            <a:endParaRPr lang="en-US" altLang="ko-KR" sz="1600" dirty="0"/>
          </a:p>
          <a:p>
            <a:r>
              <a:rPr lang="en-US" altLang="ko-KR" sz="1600" dirty="0"/>
              <a:t>for 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in 1:length(files)) {</a:t>
            </a:r>
          </a:p>
          <a:p>
            <a:r>
              <a:rPr lang="en-US" altLang="ko-KR" sz="1600" dirty="0"/>
              <a:t>	 filename &lt;- paste("</a:t>
            </a:r>
            <a:r>
              <a:rPr lang="en-US" altLang="ko-KR" sz="1600" dirty="0" err="1"/>
              <a:t>seoul</a:t>
            </a:r>
            <a:r>
              <a:rPr lang="en-US" altLang="ko-KR" sz="1600" dirty="0"/>
              <a:t>_", files[</a:t>
            </a:r>
            <a:r>
              <a:rPr lang="en-US" altLang="ko-KR" sz="1600" dirty="0" err="1"/>
              <a:t>i</a:t>
            </a:r>
            <a:r>
              <a:rPr lang="en-US" altLang="ko-KR" sz="1600" dirty="0"/>
              <a:t>], ".xlsx", </a:t>
            </a:r>
            <a:r>
              <a:rPr lang="en-US" altLang="ko-KR" sz="1600" dirty="0" err="1"/>
              <a:t>sep</a:t>
            </a:r>
            <a:r>
              <a:rPr lang="en-US" altLang="ko-KR" sz="1600" dirty="0"/>
              <a:t>="")</a:t>
            </a:r>
          </a:p>
          <a:p>
            <a:r>
              <a:rPr lang="en-US" altLang="ko-KR" sz="1600" dirty="0"/>
              <a:t>	 cat("read ", filename, "...\n") 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읽을 파일 이름 출력</a:t>
            </a:r>
          </a:p>
          <a:p>
            <a:endParaRPr lang="ko-KR" altLang="en-US" sz="1600" dirty="0"/>
          </a:p>
          <a:p>
            <a:r>
              <a:rPr lang="en-US" altLang="ko-KR" sz="1600" dirty="0"/>
              <a:t>	</a:t>
            </a:r>
            <a:r>
              <a:rPr lang="ko-KR" altLang="en-US" sz="1600" dirty="0"/>
              <a:t> </a:t>
            </a:r>
            <a:r>
              <a:rPr lang="en-US" altLang="ko-KR" sz="1600" dirty="0"/>
              <a:t>ds &lt;- </a:t>
            </a:r>
            <a:r>
              <a:rPr lang="en-US" altLang="ko-KR" sz="1600" dirty="0" err="1"/>
              <a:t>read_excel</a:t>
            </a:r>
            <a:r>
              <a:rPr lang="en-US" altLang="ko-KR" sz="1600" dirty="0"/>
              <a:t>(filename)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엑셀 파일 읽기</a:t>
            </a:r>
          </a:p>
          <a:p>
            <a:r>
              <a:rPr lang="en-US" altLang="ko-KR" sz="1600" dirty="0"/>
              <a:t>	</a:t>
            </a:r>
            <a:r>
              <a:rPr lang="ko-KR" altLang="en-US" sz="1600" dirty="0"/>
              <a:t> </a:t>
            </a:r>
            <a:r>
              <a:rPr lang="en-US" altLang="ko-KR" sz="1600" dirty="0"/>
              <a:t>ds &lt;- </a:t>
            </a:r>
            <a:r>
              <a:rPr lang="en-US" altLang="ko-KR" sz="1600" dirty="0" err="1"/>
              <a:t>data.frame</a:t>
            </a:r>
            <a:r>
              <a:rPr lang="en-US" altLang="ko-KR" sz="1600" dirty="0"/>
              <a:t>(ds)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데이터프레임으로 변환</a:t>
            </a:r>
          </a:p>
          <a:p>
            <a:r>
              <a:rPr lang="en-US" altLang="ko-KR" sz="1600" dirty="0"/>
              <a:t>	</a:t>
            </a:r>
            <a:r>
              <a:rPr lang="ko-KR" altLang="en-US" sz="1600" dirty="0"/>
              <a:t> </a:t>
            </a:r>
            <a:r>
              <a:rPr lang="en-US" altLang="ko-KR" sz="1600" dirty="0"/>
              <a:t>ds &lt;- ds[,columns] 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분석에 필요한 변수만 추출</a:t>
            </a:r>
          </a:p>
          <a:p>
            <a:r>
              <a:rPr lang="en-US" altLang="ko-KR" sz="1600" dirty="0"/>
              <a:t>	</a:t>
            </a:r>
            <a:r>
              <a:rPr lang="ko-KR" altLang="en-US" sz="1600" dirty="0"/>
              <a:t> </a:t>
            </a:r>
            <a:r>
              <a:rPr lang="en-US" altLang="ko-KR" sz="1600" dirty="0"/>
              <a:t>ds$</a:t>
            </a:r>
            <a:r>
              <a:rPr lang="ko-KR" altLang="en-US" sz="1600" dirty="0" err="1"/>
              <a:t>수집연월</a:t>
            </a:r>
            <a:r>
              <a:rPr lang="ko-KR" altLang="en-US" sz="1600" dirty="0"/>
              <a:t> </a:t>
            </a:r>
            <a:r>
              <a:rPr lang="en-US" altLang="ko-KR" sz="1600" dirty="0"/>
              <a:t>&lt;- rep(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nrow</a:t>
            </a:r>
            <a:r>
              <a:rPr lang="en-US" altLang="ko-KR" sz="1600" dirty="0"/>
              <a:t>(ds)) 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데이터 수집 시점</a:t>
            </a:r>
          </a:p>
          <a:p>
            <a:r>
              <a:rPr lang="en-US" altLang="ko-KR" sz="1600" dirty="0"/>
              <a:t>	</a:t>
            </a:r>
            <a:r>
              <a:rPr lang="ko-KR" altLang="en-US" sz="1600" dirty="0"/>
              <a:t> 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 &lt;- </a:t>
            </a:r>
            <a:r>
              <a:rPr lang="en-US" altLang="ko-KR" sz="1600" dirty="0" err="1"/>
              <a:t>rbind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ds.total,ds</a:t>
            </a:r>
            <a:r>
              <a:rPr lang="en-US" altLang="ko-KR" sz="1600" dirty="0"/>
              <a:t>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데이터 통합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/>
              <a:t>head(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)</a:t>
            </a:r>
            <a:endParaRPr lang="ko-KR" altLang="en-US" sz="1600" dirty="0">
              <a:solidFill>
                <a:srgbClr val="4F78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14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 대상 데이터 준비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F580AD-9A8B-4E42-8EE2-82F23215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42" y="863715"/>
            <a:ext cx="7443269" cy="3567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B3B9DE-E39D-41E0-809B-E10E36A4C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42" y="1206978"/>
            <a:ext cx="7443269" cy="8956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1DC0D1-31F4-4AE9-8BFB-7DEAF2CBF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81" y="1997858"/>
            <a:ext cx="7443269" cy="3551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2F8EE5-B14B-49EA-9AC4-7E55F70E9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26" y="2326838"/>
            <a:ext cx="7439824" cy="6090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D9039-A4FA-493A-B717-5F41C12C3A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781" y="2898720"/>
            <a:ext cx="7439824" cy="2778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ECF2B7-F1F4-4BAE-BCE2-1CF436215D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189" y="3171875"/>
            <a:ext cx="7435415" cy="284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63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 대상 데이터 준비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647A32-FF41-4DFC-BDF2-815E5722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09" y="1358770"/>
            <a:ext cx="7457382" cy="432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60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172C6BC-004A-4904-BEDD-16426C9B9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탐색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388D42-82AB-4CE8-A1DE-1341B66AED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u="sng" dirty="0"/>
              <a:t>Section 02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1586708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탐색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C0534-15CC-4F02-9209-19154B1A1024}"/>
              </a:ext>
            </a:extLst>
          </p:cNvPr>
          <p:cNvSpPr/>
          <p:nvPr/>
        </p:nvSpPr>
        <p:spPr>
          <a:xfrm>
            <a:off x="841643" y="773705"/>
            <a:ext cx="1035115" cy="4736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E78428-B4A4-417F-AAEA-8908068EDE27}"/>
              </a:ext>
            </a:extLst>
          </p:cNvPr>
          <p:cNvSpPr/>
          <p:nvPr/>
        </p:nvSpPr>
        <p:spPr>
          <a:xfrm>
            <a:off x="841643" y="1247395"/>
            <a:ext cx="7443269" cy="4431856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341C-A295-47BA-8018-A405AFC6976D}"/>
              </a:ext>
            </a:extLst>
          </p:cNvPr>
          <p:cNvSpPr txBox="1"/>
          <p:nvPr/>
        </p:nvSpPr>
        <p:spPr>
          <a:xfrm>
            <a:off x="813092" y="841273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코드 </a:t>
            </a:r>
            <a:r>
              <a:rPr lang="en-US" altLang="ko-KR" sz="1600" dirty="0"/>
              <a:t>13-2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4360B-2B13-4A0A-9955-84BD00269A50}"/>
              </a:ext>
            </a:extLst>
          </p:cNvPr>
          <p:cNvSpPr txBox="1"/>
          <p:nvPr/>
        </p:nvSpPr>
        <p:spPr>
          <a:xfrm>
            <a:off x="898440" y="1297749"/>
            <a:ext cx="70939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str(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unique(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$</a:t>
            </a:r>
            <a:r>
              <a:rPr lang="ko-KR" altLang="en-US" sz="1600" dirty="0" err="1"/>
              <a:t>수집연월</a:t>
            </a:r>
            <a:r>
              <a:rPr lang="en-US" altLang="ko-KR" sz="1600" dirty="0"/>
              <a:t>) 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 err="1">
                <a:solidFill>
                  <a:srgbClr val="4F784C"/>
                </a:solidFill>
              </a:rPr>
              <a:t>수집연월</a:t>
            </a:r>
            <a:endParaRPr lang="ko-KR" altLang="en-US" sz="1600" dirty="0">
              <a:solidFill>
                <a:srgbClr val="4F784C"/>
              </a:solidFill>
            </a:endParaRPr>
          </a:p>
          <a:p>
            <a:r>
              <a:rPr lang="en-US" altLang="ko-KR" sz="1600" dirty="0"/>
              <a:t>unique(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$</a:t>
            </a:r>
            <a:r>
              <a:rPr lang="ko-KR" altLang="en-US" sz="1600" dirty="0" err="1"/>
              <a:t>상권업종대분류명</a:t>
            </a:r>
            <a:r>
              <a:rPr lang="en-US" altLang="ko-KR" sz="1600" dirty="0"/>
              <a:t>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상권업종 대분류</a:t>
            </a:r>
          </a:p>
          <a:p>
            <a:r>
              <a:rPr lang="en-US" altLang="ko-KR" sz="1600" dirty="0"/>
              <a:t>unique(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$</a:t>
            </a:r>
            <a:r>
              <a:rPr lang="ko-KR" altLang="en-US" sz="1600" dirty="0" err="1"/>
              <a:t>상권업종중분류명</a:t>
            </a:r>
            <a:r>
              <a:rPr lang="en-US" altLang="ko-KR" sz="1600" dirty="0"/>
              <a:t>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상권업종 중분류</a:t>
            </a:r>
          </a:p>
          <a:p>
            <a:r>
              <a:rPr lang="en-US" altLang="ko-KR" sz="1600" dirty="0"/>
              <a:t>unique(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$</a:t>
            </a:r>
            <a:r>
              <a:rPr lang="ko-KR" altLang="en-US" sz="1600" dirty="0" err="1"/>
              <a:t>상권업종소분류명</a:t>
            </a:r>
            <a:r>
              <a:rPr lang="en-US" altLang="ko-KR" sz="1600" dirty="0"/>
              <a:t>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상권업종 소분류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4F784C"/>
                </a:solidFill>
              </a:rPr>
              <a:t># NA </a:t>
            </a:r>
            <a:r>
              <a:rPr lang="ko-KR" altLang="en-US" sz="1600" dirty="0">
                <a:solidFill>
                  <a:srgbClr val="4F784C"/>
                </a:solidFill>
              </a:rPr>
              <a:t>포함여부 확인</a:t>
            </a:r>
          </a:p>
          <a:p>
            <a:r>
              <a:rPr lang="en-US" altLang="ko-KR" sz="1600" dirty="0"/>
              <a:t>sum(is.na(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))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4F784C"/>
                </a:solidFill>
              </a:rPr>
              <a:t># 201712 </a:t>
            </a:r>
            <a:r>
              <a:rPr lang="ko-KR" altLang="en-US" sz="1600" dirty="0">
                <a:solidFill>
                  <a:srgbClr val="4F784C"/>
                </a:solidFill>
              </a:rPr>
              <a:t>수집 데이터만 추출</a:t>
            </a:r>
          </a:p>
          <a:p>
            <a:r>
              <a:rPr lang="en-US" altLang="ko-KR" sz="1600" dirty="0"/>
              <a:t>ds.201712 &lt;- subset(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ds.total</a:t>
            </a:r>
            <a:r>
              <a:rPr lang="en-US" altLang="ko-KR" sz="1600" dirty="0"/>
              <a:t>$</a:t>
            </a:r>
            <a:r>
              <a:rPr lang="ko-KR" altLang="en-US" sz="1600" dirty="0" err="1"/>
              <a:t>수집연월</a:t>
            </a:r>
            <a:r>
              <a:rPr lang="en-US" altLang="ko-KR" sz="1600" dirty="0"/>
              <a:t>== 5)</a:t>
            </a:r>
          </a:p>
          <a:p>
            <a:r>
              <a:rPr lang="en-US" altLang="ko-KR" sz="1600" dirty="0"/>
              <a:t>dim(ds.201712)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업종별 </a:t>
            </a:r>
            <a:r>
              <a:rPr lang="ko-KR" altLang="en-US" sz="1600" dirty="0" err="1">
                <a:solidFill>
                  <a:srgbClr val="4F784C"/>
                </a:solidFill>
              </a:rPr>
              <a:t>점포수</a:t>
            </a:r>
            <a:r>
              <a:rPr lang="en-US" altLang="ko-KR" sz="1600" dirty="0">
                <a:solidFill>
                  <a:srgbClr val="4F784C"/>
                </a:solidFill>
              </a:rPr>
              <a:t>(</a:t>
            </a:r>
            <a:r>
              <a:rPr lang="ko-KR" altLang="en-US" sz="1600" dirty="0">
                <a:solidFill>
                  <a:srgbClr val="4F784C"/>
                </a:solidFill>
              </a:rPr>
              <a:t>대분류</a:t>
            </a:r>
            <a:r>
              <a:rPr lang="en-US" altLang="ko-KR" sz="1600" dirty="0">
                <a:solidFill>
                  <a:srgbClr val="4F784C"/>
                </a:solidFill>
              </a:rPr>
              <a:t>)</a:t>
            </a:r>
          </a:p>
          <a:p>
            <a:r>
              <a:rPr lang="en-US" altLang="ko-KR" sz="1600" dirty="0"/>
              <a:t>store.level_1 &lt;- aggregate(ds.201712[,1],</a:t>
            </a:r>
          </a:p>
          <a:p>
            <a:r>
              <a:rPr lang="en-US" altLang="ko-KR" sz="1600" dirty="0"/>
              <a:t> 	by=list(</a:t>
            </a:r>
            <a:r>
              <a:rPr lang="ko-KR" altLang="en-US" sz="1600" dirty="0"/>
              <a:t>대분류</a:t>
            </a:r>
            <a:r>
              <a:rPr lang="en-US" altLang="ko-KR" sz="1600" dirty="0"/>
              <a:t>=ds.201712$</a:t>
            </a:r>
            <a:r>
              <a:rPr lang="ko-KR" altLang="en-US" sz="1600" dirty="0" err="1"/>
              <a:t>상권업종대분류명</a:t>
            </a:r>
            <a:r>
              <a:rPr lang="en-US" altLang="ko-KR" sz="1600" dirty="0"/>
              <a:t>),</a:t>
            </a:r>
          </a:p>
          <a:p>
            <a:r>
              <a:rPr lang="en-US" altLang="ko-KR" sz="1600" dirty="0"/>
              <a:t> 	FUN=length)</a:t>
            </a:r>
          </a:p>
          <a:p>
            <a:endParaRPr lang="ko-KR" altLang="en-US" sz="1600" dirty="0">
              <a:solidFill>
                <a:srgbClr val="4F78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03579"/>
      </p:ext>
    </p:extLst>
  </p:cSld>
  <p:clrMapOvr>
    <a:masterClrMapping/>
  </p:clrMapOvr>
</p:sld>
</file>

<file path=ppt/theme/theme1.xml><?xml version="1.0" encoding="utf-8"?>
<a:theme xmlns:a="http://schemas.openxmlformats.org/drawingml/2006/main" name="ch01_JAVA 들여다보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4673</TotalTime>
  <Words>914</Words>
  <Application>Microsoft Office PowerPoint</Application>
  <PresentationFormat>화면 슬라이드 쇼(4:3)</PresentationFormat>
  <Paragraphs>306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Adobe Kaiti Std R</vt:lpstr>
      <vt:lpstr>맑은 고딕</vt:lpstr>
      <vt:lpstr>Arial</vt:lpstr>
      <vt:lpstr>Verdana</vt:lpstr>
      <vt:lpstr>Wingdings</vt:lpstr>
      <vt:lpstr>ch01_JAVA 들여다보기</vt:lpstr>
      <vt:lpstr>Chapter 13 데이터분석 사례</vt:lpstr>
      <vt:lpstr>PowerPoint 프레젠테이션</vt:lpstr>
      <vt:lpstr>PowerPoint 프레젠테이션</vt:lpstr>
      <vt:lpstr>1. 분석 대상 데이터 준비</vt:lpstr>
      <vt:lpstr>1. 분석 대상 데이터 준비</vt:lpstr>
      <vt:lpstr>1. 분석 대상 데이터 준비</vt:lpstr>
      <vt:lpstr>1. 분석 대상 데이터 준비</vt:lpstr>
      <vt:lpstr>PowerPoint 프레젠테이션</vt:lpstr>
      <vt:lpstr>2. 데이터 탐색</vt:lpstr>
      <vt:lpstr>2. 데이터 탐색</vt:lpstr>
      <vt:lpstr>2. 데이터 탐색</vt:lpstr>
      <vt:lpstr>2. 데이터 탐색</vt:lpstr>
      <vt:lpstr>2. 데이터 탐색</vt:lpstr>
      <vt:lpstr>2. 데이터 탐색</vt:lpstr>
      <vt:lpstr>2. 데이터 탐색</vt:lpstr>
      <vt:lpstr>2. 데이터 탐색</vt:lpstr>
      <vt:lpstr>2. 데이터 탐색</vt:lpstr>
      <vt:lpstr>2. 데이터 탐색</vt:lpstr>
      <vt:lpstr>2. 데이터 탐색</vt:lpstr>
      <vt:lpstr>2. 데이터 탐색</vt:lpstr>
      <vt:lpstr>2. 데이터 탐색</vt:lpstr>
      <vt:lpstr>2. 데이터 탐색</vt:lpstr>
      <vt:lpstr>2. 데이터 탐색</vt:lpstr>
      <vt:lpstr>2. 데이터 탐색</vt:lpstr>
      <vt:lpstr>2. 데이터 탐색</vt:lpstr>
      <vt:lpstr>PowerPoint 프레젠테이션</vt:lpstr>
      <vt:lpstr>3. 기간별 분석</vt:lpstr>
      <vt:lpstr>3. 기간별 분석</vt:lpstr>
      <vt:lpstr>3. 기간별 분석</vt:lpstr>
      <vt:lpstr>3. 기간별 분석</vt:lpstr>
      <vt:lpstr>3. 기간별 분석</vt:lpstr>
      <vt:lpstr>3. 기간별 분석</vt:lpstr>
      <vt:lpstr>3. 기간별 분석</vt:lpstr>
      <vt:lpstr>3. 기간별 분석</vt:lpstr>
      <vt:lpstr>3. 기간별 분석</vt:lpstr>
      <vt:lpstr>3. 기간별 분석</vt:lpstr>
      <vt:lpstr>3. 기간별 분석</vt:lpstr>
      <vt:lpstr>PowerPoint 프레젠테이션</vt:lpstr>
      <vt:lpstr>4. 역삼1동 상권 분석</vt:lpstr>
      <vt:lpstr>4. 역삼1동 상권 분석</vt:lpstr>
      <vt:lpstr>4. 역삼1동 상권 분석</vt:lpstr>
      <vt:lpstr>4. 역삼1동 상권 분석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한빛아카데미(주)</dc:creator>
  <cp:lastModifiedBy>Kim Sungmu</cp:lastModifiedBy>
  <cp:revision>659</cp:revision>
  <dcterms:created xsi:type="dcterms:W3CDTF">2012-07-23T02:34:37Z</dcterms:created>
  <dcterms:modified xsi:type="dcterms:W3CDTF">2019-08-20T06:46:50Z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